
<file path=[Content_Types].xml><?xml version="1.0" encoding="utf-8"?>
<Types xmlns="http://schemas.openxmlformats.org/package/2006/content-types">
  <Default Extension="jpeg" ContentType="image/jpeg"/>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9" r:id="rId3"/>
    <p:sldId id="261" r:id="rId4"/>
    <p:sldId id="262" r:id="rId5"/>
    <p:sldId id="265" r:id="rId6"/>
    <p:sldId id="266" r:id="rId7"/>
    <p:sldId id="270" r:id="rId8"/>
    <p:sldId id="274" r:id="rId9"/>
    <p:sldId id="286" r:id="rId10"/>
    <p:sldId id="287" r:id="rId11"/>
    <p:sldId id="288" r:id="rId12"/>
    <p:sldId id="269" r:id="rId13"/>
    <p:sldId id="289" r:id="rId14"/>
    <p:sldId id="285" r:id="rId15"/>
  </p:sldIdLst>
  <p:sldSz cx="12188825" cy="6858000"/>
  <p:notesSz cx="6858000" cy="9144000"/>
  <p:defaultTextStyle>
    <a:defPPr>
      <a:defRPr lang="zh-CN"/>
    </a:defPPr>
    <a:lvl1pPr marL="0" algn="l" defTabSz="608965" rtl="0" eaLnBrk="1" latinLnBrk="0" hangingPunct="1">
      <a:defRPr sz="2400" kern="1200">
        <a:solidFill>
          <a:schemeClr val="tx1"/>
        </a:solidFill>
        <a:latin typeface="+mn-lt"/>
        <a:ea typeface="+mn-ea"/>
        <a:cs typeface="+mn-cs"/>
      </a:defRPr>
    </a:lvl1pPr>
    <a:lvl2pPr marL="609600" algn="l" defTabSz="608965" rtl="0" eaLnBrk="1" latinLnBrk="0" hangingPunct="1">
      <a:defRPr sz="2400" kern="1200">
        <a:solidFill>
          <a:schemeClr val="tx1"/>
        </a:solidFill>
        <a:latin typeface="+mn-lt"/>
        <a:ea typeface="+mn-ea"/>
        <a:cs typeface="+mn-cs"/>
      </a:defRPr>
    </a:lvl2pPr>
    <a:lvl3pPr marL="1219200" algn="l" defTabSz="608965" rtl="0" eaLnBrk="1" latinLnBrk="0" hangingPunct="1">
      <a:defRPr sz="2400" kern="1200">
        <a:solidFill>
          <a:schemeClr val="tx1"/>
        </a:solidFill>
        <a:latin typeface="+mn-lt"/>
        <a:ea typeface="+mn-ea"/>
        <a:cs typeface="+mn-cs"/>
      </a:defRPr>
    </a:lvl3pPr>
    <a:lvl4pPr marL="1828165" algn="l" defTabSz="608965" rtl="0" eaLnBrk="1" latinLnBrk="0" hangingPunct="1">
      <a:defRPr sz="2400" kern="1200">
        <a:solidFill>
          <a:schemeClr val="tx1"/>
        </a:solidFill>
        <a:latin typeface="+mn-lt"/>
        <a:ea typeface="+mn-ea"/>
        <a:cs typeface="+mn-cs"/>
      </a:defRPr>
    </a:lvl4pPr>
    <a:lvl5pPr marL="2437765" algn="l" defTabSz="608965" rtl="0" eaLnBrk="1" latinLnBrk="0" hangingPunct="1">
      <a:defRPr sz="2400" kern="1200">
        <a:solidFill>
          <a:schemeClr val="tx1"/>
        </a:solidFill>
        <a:latin typeface="+mn-lt"/>
        <a:ea typeface="+mn-ea"/>
        <a:cs typeface="+mn-cs"/>
      </a:defRPr>
    </a:lvl5pPr>
    <a:lvl6pPr marL="3047365" algn="l" defTabSz="608965" rtl="0" eaLnBrk="1" latinLnBrk="0" hangingPunct="1">
      <a:defRPr sz="2400" kern="1200">
        <a:solidFill>
          <a:schemeClr val="tx1"/>
        </a:solidFill>
        <a:latin typeface="+mn-lt"/>
        <a:ea typeface="+mn-ea"/>
        <a:cs typeface="+mn-cs"/>
      </a:defRPr>
    </a:lvl6pPr>
    <a:lvl7pPr marL="3656965" algn="l" defTabSz="608965" rtl="0" eaLnBrk="1" latinLnBrk="0" hangingPunct="1">
      <a:defRPr sz="2400" kern="1200">
        <a:solidFill>
          <a:schemeClr val="tx1"/>
        </a:solidFill>
        <a:latin typeface="+mn-lt"/>
        <a:ea typeface="+mn-ea"/>
        <a:cs typeface="+mn-cs"/>
      </a:defRPr>
    </a:lvl7pPr>
    <a:lvl8pPr marL="4266565" algn="l" defTabSz="608965" rtl="0" eaLnBrk="1" latinLnBrk="0" hangingPunct="1">
      <a:defRPr sz="2400" kern="1200">
        <a:solidFill>
          <a:schemeClr val="tx1"/>
        </a:solidFill>
        <a:latin typeface="+mn-lt"/>
        <a:ea typeface="+mn-ea"/>
        <a:cs typeface="+mn-cs"/>
      </a:defRPr>
    </a:lvl8pPr>
    <a:lvl9pPr marL="4875530" algn="l" defTabSz="608965"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9"/>
  </p:normalViewPr>
  <p:slideViewPr>
    <p:cSldViewPr snapToGrid="0" snapToObjects="1">
      <p:cViewPr>
        <p:scale>
          <a:sx n="75" d="100"/>
          <a:sy n="75" d="100"/>
        </p:scale>
        <p:origin x="-516" y="-72"/>
      </p:cViewPr>
      <p:guideLst>
        <p:guide orient="horz" pos="2160"/>
        <p:guide pos="3839"/>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5735B2-6BBF-4D29-88D3-2A4DAEA42B3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31838E-9396-4768-8150-4518C0917B9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descr="2015-06-03_PerugiaFarmland_ROW7383193166_1920x1080 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88825" cy="685621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pic>
        <p:nvPicPr>
          <p:cNvPr id="7" name="图片 6" descr="2015-06-03_PerugiaFarmland_ROW7383193166_1920x1080 3.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88825" cy="6856215"/>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pic>
        <p:nvPicPr>
          <p:cNvPr id="7" name="图片 6" descr="2015-06-03_PerugiaFarmland_ROW7383193166_1920x1080 3.jpg"/>
          <p:cNvPicPr>
            <a:picLocks noChangeAspect="1"/>
          </p:cNvPicPr>
          <p:nvPr userDrawn="1"/>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1"/>
            <a:ext cx="12188825" cy="6856215"/>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pic>
        <p:nvPicPr>
          <p:cNvPr id="2" name="图片 1" descr="2015-06-03_PerugiaFarmland_ROW7383193166_1920x1080 2.jpg"/>
          <p:cNvPicPr>
            <a:picLocks noChangeAspect="1"/>
          </p:cNvPicPr>
          <p:nvPr userDrawn="1"/>
        </p:nvPicPr>
        <p:blipFill>
          <a:blip r:embed="rId2">
            <a:duotone>
              <a:prstClr val="black"/>
              <a:schemeClr val="accent1">
                <a:tint val="45000"/>
                <a:satMod val="400000"/>
              </a:schemeClr>
            </a:duotone>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0" y="1"/>
            <a:ext cx="12188825" cy="6856215"/>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pic>
        <p:nvPicPr>
          <p:cNvPr id="2" name="图片 1" descr="2015-06-03_PerugiaFarmland_ROW7383193166_1920x1080 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88825" cy="6856215"/>
          </a:xfrm>
          <a:prstGeom prst="rect">
            <a:avLst/>
          </a:prstGeom>
        </p:spPr>
      </p:pic>
      <p:sp>
        <p:nvSpPr>
          <p:cNvPr id="3" name="矩形 2"/>
          <p:cNvSpPr/>
          <p:nvPr userDrawn="1"/>
        </p:nvSpPr>
        <p:spPr>
          <a:xfrm>
            <a:off x="0" y="1"/>
            <a:ext cx="12188825" cy="6856215"/>
          </a:xfrm>
          <a:prstGeom prst="rect">
            <a:avLst/>
          </a:prstGeom>
          <a:solidFill>
            <a:schemeClr val="tx2">
              <a:alpha val="54000"/>
            </a:schemeClr>
          </a:solidFill>
          <a:ln>
            <a:noFill/>
          </a:ln>
        </p:spPr>
        <p:style>
          <a:lnRef idx="1">
            <a:schemeClr val="accent1"/>
          </a:lnRef>
          <a:fillRef idx="3">
            <a:schemeClr val="accent1"/>
          </a:fillRef>
          <a:effectRef idx="2">
            <a:schemeClr val="accent1"/>
          </a:effectRef>
          <a:fontRef idx="minor">
            <a:schemeClr val="lt1"/>
          </a:fontRef>
        </p:style>
        <p:txBody>
          <a:bodyPr lIns="91436" tIns="45719" rIns="91436" bIns="45719" rtlCol="0" anchor="ctr"/>
          <a:lstStyle/>
          <a:p>
            <a:pPr algn="ctr"/>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pic>
        <p:nvPicPr>
          <p:cNvPr id="2" name="图片 1" descr="2015-06-03_PerugiaFarmland_ROW7383193166_1920x1080.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88825" cy="6856215"/>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ctr" defTabSz="608965"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608965" rtl="0" eaLnBrk="1" latinLnBrk="0" hangingPunct="1">
        <a:spcBef>
          <a:spcPct val="20000"/>
        </a:spcBef>
        <a:buFont typeface="Arial" panose="020B0604020202020204"/>
        <a:buChar char="•"/>
        <a:defRPr sz="4300" kern="1200">
          <a:solidFill>
            <a:schemeClr val="tx1"/>
          </a:solidFill>
          <a:latin typeface="+mn-lt"/>
          <a:ea typeface="+mn-ea"/>
          <a:cs typeface="+mn-cs"/>
        </a:defRPr>
      </a:lvl1pPr>
      <a:lvl2pPr marL="990600" indent="-381000" algn="l" defTabSz="608965" rtl="0" eaLnBrk="1" latinLnBrk="0" hangingPunct="1">
        <a:spcBef>
          <a:spcPct val="20000"/>
        </a:spcBef>
        <a:buFont typeface="Arial" panose="020B0604020202020204"/>
        <a:buChar char="–"/>
        <a:defRPr sz="3700" kern="1200">
          <a:solidFill>
            <a:schemeClr val="tx1"/>
          </a:solidFill>
          <a:latin typeface="+mn-lt"/>
          <a:ea typeface="+mn-ea"/>
          <a:cs typeface="+mn-cs"/>
        </a:defRPr>
      </a:lvl2pPr>
      <a:lvl3pPr marL="1523365" indent="-304800" algn="l" defTabSz="608965" rtl="0" eaLnBrk="1" latinLnBrk="0" hangingPunct="1">
        <a:spcBef>
          <a:spcPct val="20000"/>
        </a:spcBef>
        <a:buFont typeface="Arial" panose="020B0604020202020204"/>
        <a:buChar char="•"/>
        <a:defRPr sz="3200" kern="1200">
          <a:solidFill>
            <a:schemeClr val="tx1"/>
          </a:solidFill>
          <a:latin typeface="+mn-lt"/>
          <a:ea typeface="+mn-ea"/>
          <a:cs typeface="+mn-cs"/>
        </a:defRPr>
      </a:lvl3pPr>
      <a:lvl4pPr marL="2132965"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4pPr>
      <a:lvl5pPr marL="2742565"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5pPr>
      <a:lvl6pPr marL="3352165"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6pPr>
      <a:lvl7pPr marL="3961765"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7pPr>
      <a:lvl8pPr marL="4570730"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8pPr>
      <a:lvl9pPr marL="5180330" indent="-304800" algn="l" defTabSz="608965" rtl="0" eaLnBrk="1" latinLnBrk="0" hangingPunct="1">
        <a:spcBef>
          <a:spcPct val="20000"/>
        </a:spcBef>
        <a:buFont typeface="Arial" panose="020B0604020202020204"/>
        <a:buChar char="•"/>
        <a:defRPr sz="2700" kern="1200">
          <a:solidFill>
            <a:schemeClr val="tx1"/>
          </a:solidFill>
          <a:latin typeface="+mn-lt"/>
          <a:ea typeface="+mn-ea"/>
          <a:cs typeface="+mn-cs"/>
        </a:defRPr>
      </a:lvl9pPr>
    </p:bodyStyle>
    <p:otherStyle>
      <a:defPPr>
        <a:defRPr lang="zh-CN"/>
      </a:defPPr>
      <a:lvl1pPr marL="0" algn="l" defTabSz="608965" rtl="0" eaLnBrk="1" latinLnBrk="0" hangingPunct="1">
        <a:defRPr sz="2400" kern="1200">
          <a:solidFill>
            <a:schemeClr val="tx1"/>
          </a:solidFill>
          <a:latin typeface="+mn-lt"/>
          <a:ea typeface="+mn-ea"/>
          <a:cs typeface="+mn-cs"/>
        </a:defRPr>
      </a:lvl1pPr>
      <a:lvl2pPr marL="609600" algn="l" defTabSz="608965" rtl="0" eaLnBrk="1" latinLnBrk="0" hangingPunct="1">
        <a:defRPr sz="2400" kern="1200">
          <a:solidFill>
            <a:schemeClr val="tx1"/>
          </a:solidFill>
          <a:latin typeface="+mn-lt"/>
          <a:ea typeface="+mn-ea"/>
          <a:cs typeface="+mn-cs"/>
        </a:defRPr>
      </a:lvl2pPr>
      <a:lvl3pPr marL="1219200" algn="l" defTabSz="608965" rtl="0" eaLnBrk="1" latinLnBrk="0" hangingPunct="1">
        <a:defRPr sz="2400" kern="1200">
          <a:solidFill>
            <a:schemeClr val="tx1"/>
          </a:solidFill>
          <a:latin typeface="+mn-lt"/>
          <a:ea typeface="+mn-ea"/>
          <a:cs typeface="+mn-cs"/>
        </a:defRPr>
      </a:lvl3pPr>
      <a:lvl4pPr marL="1828165" algn="l" defTabSz="608965" rtl="0" eaLnBrk="1" latinLnBrk="0" hangingPunct="1">
        <a:defRPr sz="2400" kern="1200">
          <a:solidFill>
            <a:schemeClr val="tx1"/>
          </a:solidFill>
          <a:latin typeface="+mn-lt"/>
          <a:ea typeface="+mn-ea"/>
          <a:cs typeface="+mn-cs"/>
        </a:defRPr>
      </a:lvl4pPr>
      <a:lvl5pPr marL="2437765" algn="l" defTabSz="608965" rtl="0" eaLnBrk="1" latinLnBrk="0" hangingPunct="1">
        <a:defRPr sz="2400" kern="1200">
          <a:solidFill>
            <a:schemeClr val="tx1"/>
          </a:solidFill>
          <a:latin typeface="+mn-lt"/>
          <a:ea typeface="+mn-ea"/>
          <a:cs typeface="+mn-cs"/>
        </a:defRPr>
      </a:lvl5pPr>
      <a:lvl6pPr marL="3047365" algn="l" defTabSz="608965" rtl="0" eaLnBrk="1" latinLnBrk="0" hangingPunct="1">
        <a:defRPr sz="2400" kern="1200">
          <a:solidFill>
            <a:schemeClr val="tx1"/>
          </a:solidFill>
          <a:latin typeface="+mn-lt"/>
          <a:ea typeface="+mn-ea"/>
          <a:cs typeface="+mn-cs"/>
        </a:defRPr>
      </a:lvl6pPr>
      <a:lvl7pPr marL="3656965" algn="l" defTabSz="608965" rtl="0" eaLnBrk="1" latinLnBrk="0" hangingPunct="1">
        <a:defRPr sz="2400" kern="1200">
          <a:solidFill>
            <a:schemeClr val="tx1"/>
          </a:solidFill>
          <a:latin typeface="+mn-lt"/>
          <a:ea typeface="+mn-ea"/>
          <a:cs typeface="+mn-cs"/>
        </a:defRPr>
      </a:lvl7pPr>
      <a:lvl8pPr marL="4266565" algn="l" defTabSz="608965" rtl="0" eaLnBrk="1" latinLnBrk="0" hangingPunct="1">
        <a:defRPr sz="2400" kern="1200">
          <a:solidFill>
            <a:schemeClr val="tx1"/>
          </a:solidFill>
          <a:latin typeface="+mn-lt"/>
          <a:ea typeface="+mn-ea"/>
          <a:cs typeface="+mn-cs"/>
        </a:defRPr>
      </a:lvl8pPr>
      <a:lvl9pPr marL="4875530" algn="l" defTabSz="6089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9" Type="http://schemas.openxmlformats.org/officeDocument/2006/relationships/image" Target="../media/image15.jpeg"/><Relationship Id="rId8" Type="http://schemas.openxmlformats.org/officeDocument/2006/relationships/image" Target="../media/image14.jpeg"/><Relationship Id="rId7" Type="http://schemas.openxmlformats.org/officeDocument/2006/relationships/image" Target="../media/image13.jpeg"/><Relationship Id="rId6" Type="http://schemas.openxmlformats.org/officeDocument/2006/relationships/slide" Target="slide12.xml"/><Relationship Id="rId5" Type="http://schemas.openxmlformats.org/officeDocument/2006/relationships/slide" Target="slide11.xml"/><Relationship Id="rId4" Type="http://schemas.openxmlformats.org/officeDocument/2006/relationships/slide" Target="slide6.xml"/><Relationship Id="rId3" Type="http://schemas.openxmlformats.org/officeDocument/2006/relationships/slide" Target="slide5.xml"/><Relationship Id="rId2" Type="http://schemas.openxmlformats.org/officeDocument/2006/relationships/slide" Target="slide4.xml"/><Relationship Id="rId10" Type="http://schemas.openxmlformats.org/officeDocument/2006/relationships/slideLayout" Target="../slideLayouts/slideLayout4.xml"/><Relationship Id="rId1" Type="http://schemas.openxmlformats.org/officeDocument/2006/relationships/slide" Target="slide3.xml"/></Relationships>
</file>

<file path=ppt/slides/_rels/slide11.xml.rels><?xml version="1.0" encoding="UTF-8" standalone="yes"?>
<Relationships xmlns="http://schemas.openxmlformats.org/package/2006/relationships"><Relationship Id="rId7" Type="http://schemas.openxmlformats.org/officeDocument/2006/relationships/slideLayout" Target="../slideLayouts/slideLayout4.xml"/><Relationship Id="rId6" Type="http://schemas.openxmlformats.org/officeDocument/2006/relationships/slide" Target="slide12.xml"/><Relationship Id="rId5" Type="http://schemas.openxmlformats.org/officeDocument/2006/relationships/slide" Target="slide11.xml"/><Relationship Id="rId4" Type="http://schemas.openxmlformats.org/officeDocument/2006/relationships/slide" Target="slide6.xml"/><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slide" Target="slide3.xml"/></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4.xml"/><Relationship Id="rId6" Type="http://schemas.openxmlformats.org/officeDocument/2006/relationships/slide" Target="slide3.xml"/><Relationship Id="rId5" Type="http://schemas.openxmlformats.org/officeDocument/2006/relationships/slide" Target="slide12.xml"/><Relationship Id="rId4" Type="http://schemas.openxmlformats.org/officeDocument/2006/relationships/slide" Target="slide11.xml"/><Relationship Id="rId3" Type="http://schemas.openxmlformats.org/officeDocument/2006/relationships/slide" Target="slide6.xml"/><Relationship Id="rId2" Type="http://schemas.openxmlformats.org/officeDocument/2006/relationships/slide" Target="slide5.xml"/><Relationship Id="rId1" Type="http://schemas.openxmlformats.org/officeDocument/2006/relationships/slide" Target="slide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4.xml"/><Relationship Id="rId6" Type="http://schemas.openxmlformats.org/officeDocument/2006/relationships/slide" Target="slide3.xml"/><Relationship Id="rId5" Type="http://schemas.openxmlformats.org/officeDocument/2006/relationships/slide" Target="slide12.xml"/><Relationship Id="rId4" Type="http://schemas.openxmlformats.org/officeDocument/2006/relationships/slide" Target="slide11.xml"/><Relationship Id="rId3" Type="http://schemas.openxmlformats.org/officeDocument/2006/relationships/slide" Target="slide6.xml"/><Relationship Id="rId2" Type="http://schemas.openxmlformats.org/officeDocument/2006/relationships/slide" Target="slide5.xml"/><Relationship Id="rId1" Type="http://schemas.openxmlformats.org/officeDocument/2006/relationships/slide" Target="slide4.xml"/></Relationships>
</file>

<file path=ppt/slides/_rels/slide4.xml.rels><?xml version="1.0" encoding="UTF-8" standalone="yes"?>
<Relationships xmlns="http://schemas.openxmlformats.org/package/2006/relationships"><Relationship Id="rId9" Type="http://schemas.openxmlformats.org/officeDocument/2006/relationships/image" Target="../media/image7.png"/><Relationship Id="rId8" Type="http://schemas.openxmlformats.org/officeDocument/2006/relationships/image" Target="../media/image6.png"/><Relationship Id="rId7" Type="http://schemas.openxmlformats.org/officeDocument/2006/relationships/image" Target="../media/image5.png"/><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slide" Target="slide12.xml"/><Relationship Id="rId3" Type="http://schemas.openxmlformats.org/officeDocument/2006/relationships/slide" Target="slide11.xml"/><Relationship Id="rId2" Type="http://schemas.openxmlformats.org/officeDocument/2006/relationships/slide" Target="slide6.xml"/><Relationship Id="rId12" Type="http://schemas.openxmlformats.org/officeDocument/2006/relationships/slideLayout" Target="../slideLayouts/slideLayout4.xml"/><Relationship Id="rId11" Type="http://schemas.openxmlformats.org/officeDocument/2006/relationships/image" Target="../media/image9.png"/><Relationship Id="rId10" Type="http://schemas.openxmlformats.org/officeDocument/2006/relationships/image" Target="../media/image8.png"/><Relationship Id="rId1" Type="http://schemas.openxmlformats.org/officeDocument/2006/relationships/slide" Target="slide5.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4.xml"/><Relationship Id="rId6" Type="http://schemas.openxmlformats.org/officeDocument/2006/relationships/slide" Target="slide4.xml"/><Relationship Id="rId5" Type="http://schemas.openxmlformats.org/officeDocument/2006/relationships/slide" Target="slide5.xml"/><Relationship Id="rId4" Type="http://schemas.openxmlformats.org/officeDocument/2006/relationships/slide" Target="slide3.xml"/><Relationship Id="rId3" Type="http://schemas.openxmlformats.org/officeDocument/2006/relationships/slide" Target="slide12.xml"/><Relationship Id="rId2" Type="http://schemas.openxmlformats.org/officeDocument/2006/relationships/slide" Target="slide11.xml"/><Relationship Id="rId1" Type="http://schemas.openxmlformats.org/officeDocument/2006/relationships/slide" Target="slide6.xml"/></Relationships>
</file>

<file path=ppt/slides/_rels/slide6.xml.rels><?xml version="1.0" encoding="UTF-8" standalone="yes"?>
<Relationships xmlns="http://schemas.openxmlformats.org/package/2006/relationships"><Relationship Id="rId9" Type="http://schemas.openxmlformats.org/officeDocument/2006/relationships/slide" Target="slide11.xml"/><Relationship Id="rId8" Type="http://schemas.openxmlformats.org/officeDocument/2006/relationships/slide" Target="slide6.xml"/><Relationship Id="rId7" Type="http://schemas.openxmlformats.org/officeDocument/2006/relationships/slide" Target="slide5.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slide" Target="slide9.xml"/><Relationship Id="rId3" Type="http://schemas.openxmlformats.org/officeDocument/2006/relationships/slide" Target="slide7.xml"/><Relationship Id="rId2" Type="http://schemas.openxmlformats.org/officeDocument/2006/relationships/slide" Target="slide8.xml"/><Relationship Id="rId11" Type="http://schemas.openxmlformats.org/officeDocument/2006/relationships/slideLayout" Target="../slideLayouts/slideLayout4.xml"/><Relationship Id="rId10" Type="http://schemas.openxmlformats.org/officeDocument/2006/relationships/slide" Target="slide12.xml"/><Relationship Id="rId1" Type="http://schemas.openxmlformats.org/officeDocument/2006/relationships/slide" Target="slide10.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4.xml"/><Relationship Id="rId7" Type="http://schemas.openxmlformats.org/officeDocument/2006/relationships/slide" Target="slide12.xml"/><Relationship Id="rId6" Type="http://schemas.openxmlformats.org/officeDocument/2006/relationships/slide" Target="slide11.xml"/><Relationship Id="rId5" Type="http://schemas.openxmlformats.org/officeDocument/2006/relationships/slide" Target="slide6.xml"/><Relationship Id="rId4" Type="http://schemas.openxmlformats.org/officeDocument/2006/relationships/slide" Target="slide5.xml"/><Relationship Id="rId3" Type="http://schemas.openxmlformats.org/officeDocument/2006/relationships/slide" Target="slide4.xml"/><Relationship Id="rId2" Type="http://schemas.openxmlformats.org/officeDocument/2006/relationships/slide" Target="slide3.xml"/><Relationship Id="rId1" Type="http://schemas.openxmlformats.org/officeDocument/2006/relationships/image" Target="../media/image10.jpe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image" Target="../media/image12.jpeg"/><Relationship Id="rId7" Type="http://schemas.openxmlformats.org/officeDocument/2006/relationships/image" Target="../media/image11.jpeg"/><Relationship Id="rId6" Type="http://schemas.openxmlformats.org/officeDocument/2006/relationships/slide" Target="slide12.xml"/><Relationship Id="rId5" Type="http://schemas.openxmlformats.org/officeDocument/2006/relationships/slide" Target="slide11.xml"/><Relationship Id="rId4" Type="http://schemas.openxmlformats.org/officeDocument/2006/relationships/slide" Target="slide6.xml"/><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slide" Target="slide3.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image" Target="../media/image12.jpeg"/><Relationship Id="rId7" Type="http://schemas.openxmlformats.org/officeDocument/2006/relationships/image" Target="../media/image11.jpeg"/><Relationship Id="rId6" Type="http://schemas.openxmlformats.org/officeDocument/2006/relationships/slide" Target="slide12.xml"/><Relationship Id="rId5" Type="http://schemas.openxmlformats.org/officeDocument/2006/relationships/slide" Target="slide11.xml"/><Relationship Id="rId4" Type="http://schemas.openxmlformats.org/officeDocument/2006/relationships/slide" Target="slide6.xml"/><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slide" Target="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1715585" y="1709361"/>
            <a:ext cx="8762540" cy="584773"/>
          </a:xfrm>
          <a:prstGeom prst="rect">
            <a:avLst/>
          </a:prstGeom>
          <a:noFill/>
          <a:ln>
            <a:solidFill>
              <a:schemeClr val="bg1"/>
            </a:solidFill>
          </a:ln>
        </p:spPr>
        <p:txBody>
          <a:bodyPr wrap="square" lIns="91436" tIns="45719" rIns="91436" bIns="45719" rtlCol="0">
            <a:spAutoFit/>
          </a:bodyPr>
          <a:lstStyle/>
          <a:p>
            <a:pPr algn="ctr"/>
            <a:r>
              <a:rPr lang="zh-CN" altLang="en-US" sz="3200" b="1" spc="300" dirty="0" smtClean="0">
                <a:solidFill>
                  <a:schemeClr val="bg1"/>
                </a:solidFill>
                <a:latin typeface="华文彩云" panose="02010800040101010101" pitchFamily="2" charset="-122"/>
                <a:ea typeface="华文彩云" panose="02010800040101010101" pitchFamily="2" charset="-122"/>
              </a:rPr>
              <a:t>基于</a:t>
            </a:r>
            <a:r>
              <a:rPr lang="en-US" altLang="zh-CN" sz="3200" b="1" spc="300" dirty="0" smtClean="0">
                <a:solidFill>
                  <a:schemeClr val="bg1"/>
                </a:solidFill>
                <a:latin typeface="华文彩云" panose="02010800040101010101" pitchFamily="2" charset="-122"/>
                <a:ea typeface="华文彩云" panose="02010800040101010101" pitchFamily="2" charset="-122"/>
              </a:rPr>
              <a:t>Android</a:t>
            </a:r>
            <a:r>
              <a:rPr lang="zh-CN" altLang="en-US" sz="3200" b="1" spc="300" dirty="0" smtClean="0">
                <a:solidFill>
                  <a:schemeClr val="bg1"/>
                </a:solidFill>
                <a:latin typeface="华文彩云" panose="02010800040101010101" pitchFamily="2" charset="-122"/>
                <a:ea typeface="华文彩云" panose="02010800040101010101" pitchFamily="2" charset="-122"/>
              </a:rPr>
              <a:t>的电子拍卖系统的设计与实现</a:t>
            </a:r>
            <a:endParaRPr lang="en-US" altLang="zh-CN" sz="3200" b="1" spc="300" dirty="0">
              <a:solidFill>
                <a:schemeClr val="bg1"/>
              </a:solidFill>
              <a:latin typeface="华文彩云" panose="02010800040101010101" pitchFamily="2" charset="-122"/>
              <a:ea typeface="华文彩云" panose="02010800040101010101" pitchFamily="2" charset="-122"/>
            </a:endParaRPr>
          </a:p>
        </p:txBody>
      </p:sp>
      <p:sp>
        <p:nvSpPr>
          <p:cNvPr id="20" name="矩形 19"/>
          <p:cNvSpPr/>
          <p:nvPr/>
        </p:nvSpPr>
        <p:spPr>
          <a:xfrm>
            <a:off x="1736365" y="4548451"/>
            <a:ext cx="1357313" cy="400052"/>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r>
              <a:rPr lang="zh-CN" altLang="en-US" sz="1900" b="1" spc="300" dirty="0">
                <a:solidFill>
                  <a:srgbClr val="FFFFFF"/>
                </a:solidFill>
                <a:latin typeface="微软雅黑" panose="020B0503020204020204" pitchFamily="34" charset="-122"/>
                <a:ea typeface="微软雅黑" panose="020B0503020204020204" pitchFamily="34" charset="-122"/>
              </a:rPr>
              <a:t>答辩人：</a:t>
            </a:r>
            <a:endParaRPr lang="zh-HK" altLang="en-US" sz="1900" b="1" spc="300" dirty="0">
              <a:solidFill>
                <a:srgbClr val="FFFFFF"/>
              </a:solidFill>
              <a:latin typeface="微软雅黑" panose="020B0503020204020204" pitchFamily="34" charset="-122"/>
              <a:ea typeface="微软雅黑" panose="020B0503020204020204" pitchFamily="34" charset="-122"/>
            </a:endParaRPr>
          </a:p>
        </p:txBody>
      </p:sp>
      <p:sp>
        <p:nvSpPr>
          <p:cNvPr id="21" name="矩形 20"/>
          <p:cNvSpPr/>
          <p:nvPr/>
        </p:nvSpPr>
        <p:spPr>
          <a:xfrm>
            <a:off x="1712050" y="5095345"/>
            <a:ext cx="1357313" cy="400052"/>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r>
              <a:rPr lang="zh-CN" altLang="en-US" sz="1900" b="1" spc="300" dirty="0">
                <a:solidFill>
                  <a:srgbClr val="FFFFFF"/>
                </a:solidFill>
                <a:latin typeface="微软雅黑" panose="020B0503020204020204" pitchFamily="34" charset="-122"/>
                <a:ea typeface="微软雅黑" panose="020B0503020204020204" pitchFamily="34" charset="-122"/>
              </a:rPr>
              <a:t>指导老师：</a:t>
            </a:r>
            <a:endParaRPr lang="zh-HK" altLang="en-US" sz="1900" b="1" spc="300" dirty="0">
              <a:solidFill>
                <a:srgbClr val="FFFFFF"/>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3217589" y="4563784"/>
            <a:ext cx="1614489" cy="384719"/>
          </a:xfrm>
          <a:prstGeom prst="rect">
            <a:avLst/>
          </a:prstGeom>
          <a:noFill/>
        </p:spPr>
        <p:txBody>
          <a:bodyPr wrap="square" lIns="91436" tIns="45719" rIns="91436" bIns="45719" rtlCol="0">
            <a:spAutoFit/>
          </a:bodyPr>
          <a:lstStyle/>
          <a:p>
            <a:r>
              <a:rPr lang="zh-CN" altLang="en-US" sz="1900" b="1" spc="300" dirty="0">
                <a:solidFill>
                  <a:srgbClr val="FFFFFF"/>
                </a:solidFill>
                <a:latin typeface="微软雅黑" panose="020B0503020204020204" pitchFamily="34" charset="-122"/>
                <a:ea typeface="微软雅黑" panose="020B0503020204020204" pitchFamily="34" charset="-122"/>
              </a:rPr>
              <a:t>顾笑笑</a:t>
            </a:r>
            <a:endParaRPr lang="zh-HK" altLang="en-US" sz="1900" b="1" spc="300" dirty="0">
              <a:solidFill>
                <a:srgbClr val="FFFFFF"/>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3217588" y="5110678"/>
            <a:ext cx="1614489" cy="384719"/>
          </a:xfrm>
          <a:prstGeom prst="rect">
            <a:avLst/>
          </a:prstGeom>
          <a:noFill/>
        </p:spPr>
        <p:txBody>
          <a:bodyPr wrap="square" lIns="91436" tIns="45719" rIns="91436" bIns="45719" rtlCol="0">
            <a:spAutoFit/>
          </a:bodyPr>
          <a:lstStyle/>
          <a:p>
            <a:r>
              <a:rPr lang="zh-CN" altLang="en-US" sz="1900" b="1" spc="300" dirty="0" smtClean="0">
                <a:solidFill>
                  <a:srgbClr val="FFFFFF"/>
                </a:solidFill>
                <a:latin typeface="微软雅黑" panose="020B0503020204020204" pitchFamily="34" charset="-122"/>
                <a:ea typeface="微软雅黑" panose="020B0503020204020204" pitchFamily="34" charset="-122"/>
              </a:rPr>
              <a:t>安峰老师</a:t>
            </a:r>
            <a:endParaRPr lang="zh-HK" altLang="en-US" sz="1900" b="1" spc="300" dirty="0">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32"/>
          <p:cNvCxnSpPr/>
          <p:nvPr/>
        </p:nvCxnSpPr>
        <p:spPr>
          <a:xfrm>
            <a:off x="8277587" y="85148"/>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33"/>
          <p:cNvCxnSpPr/>
          <p:nvPr/>
        </p:nvCxnSpPr>
        <p:spPr>
          <a:xfrm>
            <a:off x="9184914" y="61128"/>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1" name="直接连接符 18"/>
          <p:cNvCxnSpPr/>
          <p:nvPr/>
        </p:nvCxnSpPr>
        <p:spPr>
          <a:xfrm>
            <a:off x="2925588" y="78817"/>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2" name="直接连接符 30"/>
          <p:cNvCxnSpPr/>
          <p:nvPr/>
        </p:nvCxnSpPr>
        <p:spPr>
          <a:xfrm>
            <a:off x="4447410" y="63832"/>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3" name="直接连接符 31"/>
          <p:cNvCxnSpPr/>
          <p:nvPr/>
        </p:nvCxnSpPr>
        <p:spPr>
          <a:xfrm>
            <a:off x="6260739" y="78816"/>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a:off x="2158827" y="1945869"/>
            <a:ext cx="2044873" cy="20448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a:latin typeface="微软雅黑" panose="020B0503020204020204" pitchFamily="34" charset="-122"/>
              <a:ea typeface="微软雅黑" panose="020B0503020204020204" pitchFamily="34" charset="-122"/>
            </a:endParaRPr>
          </a:p>
        </p:txBody>
      </p:sp>
      <p:sp>
        <p:nvSpPr>
          <p:cNvPr id="77" name="文本框 76"/>
          <p:cNvSpPr txBox="1"/>
          <p:nvPr/>
        </p:nvSpPr>
        <p:spPr>
          <a:xfrm>
            <a:off x="5097752" y="4266156"/>
            <a:ext cx="3005902" cy="461665"/>
          </a:xfrm>
          <a:prstGeom prst="rect">
            <a:avLst/>
          </a:prstGeom>
          <a:noFill/>
        </p:spPr>
        <p:txBody>
          <a:bodyPr wrap="square" lIns="91436" tIns="45719" rIns="91436" bIns="45719" rtlCol="0">
            <a:spAutoFit/>
          </a:bodyPr>
          <a:lstStyle/>
          <a:p>
            <a:r>
              <a:rPr lang="zh-CN" altLang="en-US" b="1" dirty="0">
                <a:solidFill>
                  <a:schemeClr val="bg1"/>
                </a:solidFill>
                <a:latin typeface="华文行楷" panose="02010800040101010101" pitchFamily="2" charset="-122"/>
                <a:ea typeface="华文行楷" panose="02010800040101010101" pitchFamily="2" charset="-122"/>
              </a:rPr>
              <a:t>界面</a:t>
            </a:r>
            <a:r>
              <a:rPr lang="zh-CN" altLang="en-US" b="1" dirty="0" smtClean="0">
                <a:solidFill>
                  <a:schemeClr val="bg1"/>
                </a:solidFill>
                <a:latin typeface="华文行楷" panose="02010800040101010101" pitchFamily="2" charset="-122"/>
                <a:ea typeface="华文行楷" panose="02010800040101010101" pitchFamily="2" charset="-122"/>
              </a:rPr>
              <a:t>图如下</a:t>
            </a:r>
            <a:endParaRPr lang="zh-HK" altLang="en-US" b="1" dirty="0">
              <a:solidFill>
                <a:schemeClr val="bg1"/>
              </a:solidFill>
              <a:latin typeface="华文行楷" panose="02010800040101010101" pitchFamily="2" charset="-122"/>
              <a:ea typeface="华文行楷" panose="02010800040101010101" pitchFamily="2" charset="-122"/>
            </a:endParaRPr>
          </a:p>
        </p:txBody>
      </p:sp>
      <p:grpSp>
        <p:nvGrpSpPr>
          <p:cNvPr id="78" name="组合 61"/>
          <p:cNvGrpSpPr/>
          <p:nvPr/>
        </p:nvGrpSpPr>
        <p:grpSpPr>
          <a:xfrm>
            <a:off x="4508840" y="1114105"/>
            <a:ext cx="221360" cy="5134295"/>
            <a:chOff x="3615799" y="1892300"/>
            <a:chExt cx="221360" cy="5134295"/>
          </a:xfrm>
          <a:solidFill>
            <a:srgbClr val="FFFFFF"/>
          </a:solidFill>
        </p:grpSpPr>
        <p:cxnSp>
          <p:nvCxnSpPr>
            <p:cNvPr id="79" name="直接连接符 41"/>
            <p:cNvCxnSpPr/>
            <p:nvPr/>
          </p:nvCxnSpPr>
          <p:spPr>
            <a:xfrm>
              <a:off x="3726479" y="1892300"/>
              <a:ext cx="0" cy="5134295"/>
            </a:xfrm>
            <a:prstGeom prst="line">
              <a:avLst/>
            </a:prstGeom>
            <a:grpFill/>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3615799" y="4649591"/>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anose="020B0503020204020204" pitchFamily="34" charset="-122"/>
                <a:ea typeface="微软雅黑" panose="020B0503020204020204" pitchFamily="34" charset="-122"/>
              </a:endParaRPr>
            </a:p>
          </p:txBody>
        </p:sp>
        <p:sp>
          <p:nvSpPr>
            <p:cNvPr id="81" name="椭圆 80"/>
            <p:cNvSpPr/>
            <p:nvPr/>
          </p:nvSpPr>
          <p:spPr>
            <a:xfrm>
              <a:off x="3615799" y="2622105"/>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anose="020B0503020204020204" pitchFamily="34" charset="-122"/>
                <a:ea typeface="微软雅黑" panose="020B0503020204020204" pitchFamily="34" charset="-122"/>
              </a:endParaRPr>
            </a:p>
          </p:txBody>
        </p:sp>
      </p:grpSp>
      <p:sp>
        <p:nvSpPr>
          <p:cNvPr id="82" name="文本框 81"/>
          <p:cNvSpPr txBox="1"/>
          <p:nvPr/>
        </p:nvSpPr>
        <p:spPr>
          <a:xfrm>
            <a:off x="5097752" y="883272"/>
            <a:ext cx="3005902" cy="461665"/>
          </a:xfrm>
          <a:prstGeom prst="rect">
            <a:avLst/>
          </a:prstGeom>
          <a:noFill/>
        </p:spPr>
        <p:txBody>
          <a:bodyPr wrap="square" lIns="91436" tIns="45719" rIns="91436" bIns="45719" rtlCol="0">
            <a:spAutoFit/>
          </a:bodyPr>
          <a:lstStyle/>
          <a:p>
            <a:r>
              <a:rPr lang="zh-CN" altLang="en-US" b="1" dirty="0">
                <a:solidFill>
                  <a:schemeClr val="bg1"/>
                </a:solidFill>
                <a:latin typeface="华文行楷" panose="02010800040101010101" pitchFamily="2" charset="-122"/>
                <a:ea typeface="华文行楷" panose="02010800040101010101" pitchFamily="2" charset="-122"/>
              </a:rPr>
              <a:t>模块简介</a:t>
            </a:r>
            <a:endParaRPr lang="zh-HK" altLang="en-US" b="1" dirty="0">
              <a:solidFill>
                <a:schemeClr val="bg1"/>
              </a:solidFill>
              <a:latin typeface="华文行楷" panose="02010800040101010101" pitchFamily="2" charset="-122"/>
              <a:ea typeface="华文行楷" panose="02010800040101010101" pitchFamily="2" charset="-122"/>
            </a:endParaRPr>
          </a:p>
        </p:txBody>
      </p:sp>
      <p:sp>
        <p:nvSpPr>
          <p:cNvPr id="83" name="矩形 82"/>
          <p:cNvSpPr/>
          <p:nvPr/>
        </p:nvSpPr>
        <p:spPr>
          <a:xfrm>
            <a:off x="5173634" y="1248802"/>
            <a:ext cx="4301302" cy="3046986"/>
          </a:xfrm>
          <a:prstGeom prst="rect">
            <a:avLst/>
          </a:prstGeom>
        </p:spPr>
        <p:txBody>
          <a:bodyPr wrap="square" lIns="91436" tIns="45719" rIns="91436" bIns="45719">
            <a:spAutoFit/>
          </a:bodyPr>
          <a:lstStyle/>
          <a:p>
            <a:r>
              <a:rPr lang="zh-CN" altLang="zh-CN" sz="1600" b="1" dirty="0">
                <a:solidFill>
                  <a:schemeClr val="bg1"/>
                </a:solidFill>
                <a:latin typeface="华文楷体" panose="02010600040101010101" pitchFamily="2" charset="-122"/>
                <a:ea typeface="华文楷体" panose="02010600040101010101" pitchFamily="2" charset="-122"/>
              </a:rPr>
              <a:t>参与竞拍模块的具体流程主要分为三大步</a:t>
            </a:r>
            <a:endParaRPr lang="zh-CN" altLang="zh-CN" sz="1600" b="1" dirty="0">
              <a:solidFill>
                <a:schemeClr val="bg1"/>
              </a:solidFill>
              <a:latin typeface="华文楷体" panose="02010600040101010101" pitchFamily="2" charset="-122"/>
              <a:ea typeface="华文楷体" panose="02010600040101010101" pitchFamily="2" charset="-122"/>
            </a:endParaRPr>
          </a:p>
          <a:p>
            <a:r>
              <a:rPr lang="en-US" altLang="zh-CN" sz="1600" b="1" dirty="0">
                <a:solidFill>
                  <a:schemeClr val="bg1"/>
                </a:solidFill>
                <a:latin typeface="华文楷体" panose="02010600040101010101" pitchFamily="2" charset="-122"/>
                <a:ea typeface="华文楷体" panose="02010600040101010101" pitchFamily="2" charset="-122"/>
              </a:rPr>
              <a:t>1</a:t>
            </a:r>
            <a:r>
              <a:rPr lang="zh-CN" altLang="zh-CN" sz="1600" b="1" dirty="0">
                <a:solidFill>
                  <a:schemeClr val="bg1"/>
                </a:solidFill>
                <a:latin typeface="华文楷体" panose="02010600040101010101" pitchFamily="2" charset="-122"/>
                <a:ea typeface="华文楷体" panose="02010600040101010101" pitchFamily="2" charset="-122"/>
              </a:rPr>
              <a:t>、选择物品种类</a:t>
            </a:r>
            <a:endParaRPr lang="zh-CN" altLang="zh-CN" sz="1600" b="1" dirty="0">
              <a:solidFill>
                <a:schemeClr val="bg1"/>
              </a:solidFill>
              <a:latin typeface="华文楷体" panose="02010600040101010101" pitchFamily="2" charset="-122"/>
              <a:ea typeface="华文楷体" panose="02010600040101010101" pitchFamily="2" charset="-122"/>
            </a:endParaRPr>
          </a:p>
          <a:p>
            <a:r>
              <a:rPr lang="zh-CN" altLang="zh-CN" sz="1600" b="1" dirty="0">
                <a:solidFill>
                  <a:schemeClr val="bg1"/>
                </a:solidFill>
                <a:latin typeface="华文楷体" panose="02010600040101010101" pitchFamily="2" charset="-122"/>
                <a:ea typeface="华文楷体" panose="02010600040101010101" pitchFamily="2" charset="-122"/>
              </a:rPr>
              <a:t>只要</a:t>
            </a:r>
            <a:r>
              <a:rPr lang="en-US" altLang="zh-CN" sz="1600" b="1" dirty="0">
                <a:solidFill>
                  <a:schemeClr val="bg1"/>
                </a:solidFill>
                <a:latin typeface="华文楷体" panose="02010600040101010101" pitchFamily="2" charset="-122"/>
                <a:ea typeface="华文楷体" panose="02010600040101010101" pitchFamily="2" charset="-122"/>
              </a:rPr>
              <a:t>Android</a:t>
            </a:r>
            <a:r>
              <a:rPr lang="zh-CN" altLang="zh-CN" sz="1600" b="1" dirty="0">
                <a:solidFill>
                  <a:schemeClr val="bg1"/>
                </a:solidFill>
                <a:latin typeface="华文楷体" panose="02010600040101010101" pitchFamily="2" charset="-122"/>
                <a:ea typeface="华文楷体" panose="02010600040101010101" pitchFamily="2" charset="-122"/>
              </a:rPr>
              <a:t>客户端向</a:t>
            </a:r>
            <a:r>
              <a:rPr lang="en-US" altLang="zh-CN" sz="1600" b="1" dirty="0">
                <a:solidFill>
                  <a:schemeClr val="bg1"/>
                </a:solidFill>
                <a:latin typeface="华文楷体" panose="02010600040101010101" pitchFamily="2" charset="-122"/>
                <a:ea typeface="华文楷体" panose="02010600040101010101" pitchFamily="2" charset="-122"/>
              </a:rPr>
              <a:t>Servlet</a:t>
            </a:r>
            <a:r>
              <a:rPr lang="zh-CN" altLang="zh-CN" sz="1600" b="1" dirty="0">
                <a:solidFill>
                  <a:schemeClr val="bg1"/>
                </a:solidFill>
                <a:latin typeface="华文楷体" panose="02010600040101010101" pitchFamily="2" charset="-122"/>
                <a:ea typeface="华文楷体" panose="02010600040101010101" pitchFamily="2" charset="-122"/>
              </a:rPr>
              <a:t>发请求就可获得物品的</a:t>
            </a:r>
            <a:r>
              <a:rPr lang="zh-CN" altLang="zh-CN" sz="1600" b="1" dirty="0" smtClean="0">
                <a:solidFill>
                  <a:schemeClr val="bg1"/>
                </a:solidFill>
                <a:latin typeface="华文楷体" panose="02010600040101010101" pitchFamily="2" charset="-122"/>
                <a:ea typeface="华文楷体" panose="02010600040101010101" pitchFamily="2" charset="-122"/>
              </a:rPr>
              <a:t>种类</a:t>
            </a:r>
            <a:endParaRPr lang="en-US" altLang="zh-CN" sz="1600" b="1" dirty="0">
              <a:solidFill>
                <a:schemeClr val="bg1"/>
              </a:solidFill>
              <a:latin typeface="华文楷体" panose="02010600040101010101" pitchFamily="2" charset="-122"/>
              <a:ea typeface="华文楷体" panose="02010600040101010101" pitchFamily="2" charset="-122"/>
            </a:endParaRPr>
          </a:p>
          <a:p>
            <a:r>
              <a:rPr lang="en-US" altLang="zh-CN" sz="1600" b="1" dirty="0" smtClean="0">
                <a:solidFill>
                  <a:schemeClr val="bg1"/>
                </a:solidFill>
                <a:latin typeface="华文楷体" panose="02010600040101010101" pitchFamily="2" charset="-122"/>
                <a:ea typeface="华文楷体" panose="02010600040101010101" pitchFamily="2" charset="-122"/>
              </a:rPr>
              <a:t>2</a:t>
            </a:r>
            <a:r>
              <a:rPr lang="zh-CN" altLang="zh-CN" sz="1600" b="1" dirty="0">
                <a:solidFill>
                  <a:schemeClr val="bg1"/>
                </a:solidFill>
                <a:latin typeface="华文楷体" panose="02010600040101010101" pitchFamily="2" charset="-122"/>
                <a:ea typeface="华文楷体" panose="02010600040101010101" pitchFamily="2" charset="-122"/>
              </a:rPr>
              <a:t>、根据物品种类进行浏览</a:t>
            </a:r>
            <a:endParaRPr lang="zh-CN" altLang="zh-CN" sz="1600" b="1" dirty="0">
              <a:solidFill>
                <a:schemeClr val="bg1"/>
              </a:solidFill>
              <a:latin typeface="华文楷体" panose="02010600040101010101" pitchFamily="2" charset="-122"/>
              <a:ea typeface="华文楷体" panose="02010600040101010101" pitchFamily="2" charset="-122"/>
            </a:endParaRPr>
          </a:p>
          <a:p>
            <a:r>
              <a:rPr lang="en-US" altLang="zh-CN" sz="1600" b="1" dirty="0">
                <a:solidFill>
                  <a:schemeClr val="bg1"/>
                </a:solidFill>
                <a:latin typeface="华文楷体" panose="02010600040101010101" pitchFamily="2" charset="-122"/>
                <a:ea typeface="华文楷体" panose="02010600040101010101" pitchFamily="2" charset="-122"/>
              </a:rPr>
              <a:t>Servlet</a:t>
            </a:r>
            <a:r>
              <a:rPr lang="zh-CN" altLang="zh-CN" sz="1600" b="1" dirty="0">
                <a:solidFill>
                  <a:schemeClr val="bg1"/>
                </a:solidFill>
                <a:latin typeface="华文楷体" panose="02010600040101010101" pitchFamily="2" charset="-122"/>
                <a:ea typeface="华文楷体" panose="02010600040101010101" pitchFamily="2" charset="-122"/>
              </a:rPr>
              <a:t>所做的就是调用业务逻辑方法查询指定物品，</a:t>
            </a:r>
            <a:r>
              <a:rPr lang="en-US" altLang="zh-CN" sz="1600" b="1" dirty="0">
                <a:solidFill>
                  <a:schemeClr val="bg1"/>
                </a:solidFill>
                <a:latin typeface="华文楷体" panose="02010600040101010101" pitchFamily="2" charset="-122"/>
                <a:ea typeface="华文楷体" panose="02010600040101010101" pitchFamily="2" charset="-122"/>
              </a:rPr>
              <a:t>Android</a:t>
            </a:r>
            <a:r>
              <a:rPr lang="zh-CN" altLang="zh-CN" sz="1600" b="1" dirty="0">
                <a:solidFill>
                  <a:schemeClr val="bg1"/>
                </a:solidFill>
                <a:latin typeface="华文楷体" panose="02010600040101010101" pitchFamily="2" charset="-122"/>
                <a:ea typeface="华文楷体" panose="02010600040101010101" pitchFamily="2" charset="-122"/>
              </a:rPr>
              <a:t>客户端向该</a:t>
            </a:r>
            <a:r>
              <a:rPr lang="en-US" altLang="zh-CN" sz="1600" b="1" dirty="0">
                <a:solidFill>
                  <a:schemeClr val="bg1"/>
                </a:solidFill>
                <a:latin typeface="华文楷体" panose="02010600040101010101" pitchFamily="2" charset="-122"/>
                <a:ea typeface="华文楷体" panose="02010600040101010101" pitchFamily="2" charset="-122"/>
              </a:rPr>
              <a:t>Servlet</a:t>
            </a:r>
            <a:r>
              <a:rPr lang="zh-CN" altLang="zh-CN" sz="1600" b="1" dirty="0">
                <a:solidFill>
                  <a:schemeClr val="bg1"/>
                </a:solidFill>
                <a:latin typeface="华文楷体" panose="02010600040101010101" pitchFamily="2" charset="-122"/>
                <a:ea typeface="华文楷体" panose="02010600040101010101" pitchFamily="2" charset="-122"/>
              </a:rPr>
              <a:t>发送请求，将服务器响应转为</a:t>
            </a:r>
            <a:r>
              <a:rPr lang="en-US" altLang="zh-CN" sz="1600" b="1" dirty="0" err="1">
                <a:solidFill>
                  <a:schemeClr val="bg1"/>
                </a:solidFill>
                <a:latin typeface="华文楷体" panose="02010600040101010101" pitchFamily="2" charset="-122"/>
                <a:ea typeface="华文楷体" panose="02010600040101010101" pitchFamily="2" charset="-122"/>
              </a:rPr>
              <a:t>JSONArray</a:t>
            </a:r>
            <a:r>
              <a:rPr lang="zh-CN" altLang="zh-CN" sz="1600" b="1" dirty="0">
                <a:solidFill>
                  <a:schemeClr val="bg1"/>
                </a:solidFill>
                <a:latin typeface="华文楷体" panose="02010600040101010101" pitchFamily="2" charset="-122"/>
                <a:ea typeface="华文楷体" panose="02010600040101010101" pitchFamily="2" charset="-122"/>
              </a:rPr>
              <a:t>对象，再将其包装成</a:t>
            </a:r>
            <a:r>
              <a:rPr lang="en-US" altLang="zh-CN" sz="1600" b="1" dirty="0">
                <a:solidFill>
                  <a:schemeClr val="bg1"/>
                </a:solidFill>
                <a:latin typeface="华文楷体" panose="02010600040101010101" pitchFamily="2" charset="-122"/>
                <a:ea typeface="华文楷体" panose="02010600040101010101" pitchFamily="2" charset="-122"/>
              </a:rPr>
              <a:t>Adapter</a:t>
            </a:r>
            <a:r>
              <a:rPr lang="zh-CN" altLang="zh-CN" sz="1600" b="1" dirty="0">
                <a:solidFill>
                  <a:schemeClr val="bg1"/>
                </a:solidFill>
                <a:latin typeface="华文楷体" panose="02010600040101010101" pitchFamily="2" charset="-122"/>
                <a:ea typeface="华文楷体" panose="02010600040101010101" pitchFamily="2" charset="-122"/>
              </a:rPr>
              <a:t>，并用</a:t>
            </a:r>
            <a:r>
              <a:rPr lang="en-US" altLang="zh-CN" sz="1600" b="1" dirty="0" err="1">
                <a:solidFill>
                  <a:schemeClr val="bg1"/>
                </a:solidFill>
                <a:latin typeface="华文楷体" panose="02010600040101010101" pitchFamily="2" charset="-122"/>
                <a:ea typeface="华文楷体" panose="02010600040101010101" pitchFamily="2" charset="-122"/>
              </a:rPr>
              <a:t>ListView</a:t>
            </a:r>
            <a:r>
              <a:rPr lang="zh-CN" altLang="zh-CN" sz="1600" b="1" dirty="0">
                <a:solidFill>
                  <a:schemeClr val="bg1"/>
                </a:solidFill>
                <a:latin typeface="华文楷体" panose="02010600040101010101" pitchFamily="2" charset="-122"/>
                <a:ea typeface="华文楷体" panose="02010600040101010101" pitchFamily="2" charset="-122"/>
              </a:rPr>
              <a:t>显示这些物品。 </a:t>
            </a:r>
            <a:endParaRPr lang="zh-CN" altLang="zh-CN" sz="1600" b="1" dirty="0">
              <a:solidFill>
                <a:schemeClr val="bg1"/>
              </a:solidFill>
              <a:latin typeface="华文楷体" panose="02010600040101010101" pitchFamily="2" charset="-122"/>
              <a:ea typeface="华文楷体" panose="02010600040101010101" pitchFamily="2" charset="-122"/>
            </a:endParaRPr>
          </a:p>
          <a:p>
            <a:r>
              <a:rPr lang="en-US" altLang="zh-CN" sz="1600" b="1" dirty="0">
                <a:solidFill>
                  <a:schemeClr val="bg1"/>
                </a:solidFill>
                <a:latin typeface="华文楷体" panose="02010600040101010101" pitchFamily="2" charset="-122"/>
                <a:ea typeface="华文楷体" panose="02010600040101010101" pitchFamily="2" charset="-122"/>
              </a:rPr>
              <a:t>3</a:t>
            </a:r>
            <a:r>
              <a:rPr lang="zh-CN" altLang="zh-CN" sz="1600" b="1" dirty="0">
                <a:solidFill>
                  <a:schemeClr val="bg1"/>
                </a:solidFill>
                <a:latin typeface="华文楷体" panose="02010600040101010101" pitchFamily="2" charset="-122"/>
                <a:ea typeface="华文楷体" panose="02010600040101010101" pitchFamily="2" charset="-122"/>
              </a:rPr>
              <a:t>、参与竞价</a:t>
            </a:r>
            <a:endParaRPr lang="zh-CN" altLang="zh-CN" sz="1600" b="1" dirty="0">
              <a:solidFill>
                <a:schemeClr val="bg1"/>
              </a:solidFill>
              <a:latin typeface="华文楷体" panose="02010600040101010101" pitchFamily="2" charset="-122"/>
              <a:ea typeface="华文楷体" panose="02010600040101010101" pitchFamily="2" charset="-122"/>
            </a:endParaRPr>
          </a:p>
          <a:p>
            <a:r>
              <a:rPr lang="zh-CN" altLang="zh-CN" sz="1600" b="1" dirty="0" smtClean="0">
                <a:solidFill>
                  <a:schemeClr val="bg1"/>
                </a:solidFill>
                <a:latin typeface="华文楷体" panose="02010600040101010101" pitchFamily="2" charset="-122"/>
                <a:ea typeface="华文楷体" panose="02010600040101010101" pitchFamily="2" charset="-122"/>
              </a:rPr>
              <a:t>当</a:t>
            </a:r>
            <a:r>
              <a:rPr lang="zh-CN" altLang="zh-CN" sz="1600" b="1" dirty="0">
                <a:solidFill>
                  <a:schemeClr val="bg1"/>
                </a:solidFill>
                <a:latin typeface="华文楷体" panose="02010600040101010101" pitchFamily="2" charset="-122"/>
                <a:ea typeface="华文楷体" panose="02010600040101010101" pitchFamily="2" charset="-122"/>
              </a:rPr>
              <a:t>用户单击</a:t>
            </a:r>
            <a:r>
              <a:rPr lang="en-US" altLang="zh-CN" sz="1600" b="1" dirty="0">
                <a:solidFill>
                  <a:schemeClr val="bg1"/>
                </a:solidFill>
                <a:latin typeface="华文楷体" panose="02010600040101010101" pitchFamily="2" charset="-122"/>
                <a:ea typeface="华文楷体" panose="02010600040101010101" pitchFamily="2" charset="-122"/>
              </a:rPr>
              <a:t>”</a:t>
            </a:r>
            <a:r>
              <a:rPr lang="zh-CN" altLang="zh-CN" sz="1600" b="1" dirty="0">
                <a:solidFill>
                  <a:schemeClr val="bg1"/>
                </a:solidFill>
                <a:latin typeface="华文楷体" panose="02010600040101010101" pitchFamily="2" charset="-122"/>
                <a:ea typeface="华文楷体" panose="02010600040101010101" pitchFamily="2" charset="-122"/>
              </a:rPr>
              <a:t>竞价</a:t>
            </a:r>
            <a:r>
              <a:rPr lang="en-US" altLang="zh-CN" sz="1600" b="1" dirty="0">
                <a:solidFill>
                  <a:schemeClr val="bg1"/>
                </a:solidFill>
                <a:latin typeface="华文楷体" panose="02010600040101010101" pitchFamily="2" charset="-122"/>
                <a:ea typeface="华文楷体" panose="02010600040101010101" pitchFamily="2" charset="-122"/>
              </a:rPr>
              <a:t>”</a:t>
            </a:r>
            <a:r>
              <a:rPr lang="zh-CN" altLang="zh-CN" sz="1600" b="1" dirty="0">
                <a:solidFill>
                  <a:schemeClr val="bg1"/>
                </a:solidFill>
                <a:latin typeface="华文楷体" panose="02010600040101010101" pitchFamily="2" charset="-122"/>
                <a:ea typeface="华文楷体" panose="02010600040101010101" pitchFamily="2" charset="-122"/>
              </a:rPr>
              <a:t>按钮后，先进行校检，然后调用</a:t>
            </a:r>
            <a:r>
              <a:rPr lang="en-US" altLang="zh-CN" sz="1600" b="1" dirty="0" err="1">
                <a:solidFill>
                  <a:schemeClr val="bg1"/>
                </a:solidFill>
                <a:latin typeface="华文楷体" panose="02010600040101010101" pitchFamily="2" charset="-122"/>
                <a:ea typeface="华文楷体" panose="02010600040101010101" pitchFamily="2" charset="-122"/>
              </a:rPr>
              <a:t>addBid</a:t>
            </a:r>
            <a:r>
              <a:rPr lang="zh-CN" altLang="zh-CN" sz="1600" b="1" dirty="0">
                <a:solidFill>
                  <a:schemeClr val="bg1"/>
                </a:solidFill>
                <a:latin typeface="华文楷体" panose="02010600040101010101" pitchFamily="2" charset="-122"/>
                <a:ea typeface="华文楷体" panose="02010600040101010101" pitchFamily="2" charset="-122"/>
              </a:rPr>
              <a:t>（）来添加记录。</a:t>
            </a:r>
            <a:endParaRPr lang="zh-CN" altLang="zh-CN" sz="1600" b="1" dirty="0">
              <a:solidFill>
                <a:schemeClr val="bg1"/>
              </a:solidFill>
              <a:latin typeface="华文楷体" panose="02010600040101010101" pitchFamily="2" charset="-122"/>
              <a:ea typeface="华文楷体" panose="02010600040101010101" pitchFamily="2" charset="-122"/>
            </a:endParaRPr>
          </a:p>
        </p:txBody>
      </p:sp>
      <p:sp>
        <p:nvSpPr>
          <p:cNvPr id="3" name="TextBox 2"/>
          <p:cNvSpPr txBox="1"/>
          <p:nvPr/>
        </p:nvSpPr>
        <p:spPr>
          <a:xfrm>
            <a:off x="2438443" y="2691397"/>
            <a:ext cx="1485640" cy="461665"/>
          </a:xfrm>
          <a:prstGeom prst="rect">
            <a:avLst/>
          </a:prstGeom>
          <a:noFill/>
        </p:spPr>
        <p:txBody>
          <a:bodyPr wrap="square" rtlCol="0">
            <a:spAutoFit/>
          </a:bodyPr>
          <a:lstStyle/>
          <a:p>
            <a:r>
              <a:rPr lang="zh-CN" altLang="en-US" b="1" dirty="0" smtClean="0">
                <a:solidFill>
                  <a:schemeClr val="bg1"/>
                </a:solidFill>
                <a:latin typeface="华文行楷" panose="02010800040101010101" pitchFamily="2" charset="-122"/>
                <a:ea typeface="华文行楷" panose="02010800040101010101" pitchFamily="2" charset="-122"/>
              </a:rPr>
              <a:t>竞拍模块</a:t>
            </a:r>
            <a:endParaRPr lang="zh-CN" altLang="en-US" b="1" dirty="0">
              <a:solidFill>
                <a:schemeClr val="bg1"/>
              </a:solidFill>
              <a:latin typeface="华文行楷" panose="02010800040101010101" pitchFamily="2" charset="-122"/>
              <a:ea typeface="华文行楷" panose="02010800040101010101" pitchFamily="2" charset="-122"/>
            </a:endParaRPr>
          </a:p>
        </p:txBody>
      </p:sp>
      <p:sp>
        <p:nvSpPr>
          <p:cNvPr id="35" name="文本框 8">
            <a:hlinkClick r:id="rId1" action="ppaction://hlinksldjump"/>
          </p:cNvPr>
          <p:cNvSpPr txBox="1"/>
          <p:nvPr/>
        </p:nvSpPr>
        <p:spPr>
          <a:xfrm>
            <a:off x="1900871" y="63832"/>
            <a:ext cx="1280392" cy="281353"/>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6" name="文本框 8">
            <a:hlinkClick r:id="rId2" action="ppaction://hlinksldjump"/>
          </p:cNvPr>
          <p:cNvSpPr txBox="1"/>
          <p:nvPr/>
        </p:nvSpPr>
        <p:spPr>
          <a:xfrm>
            <a:off x="2937562" y="63832"/>
            <a:ext cx="1571278"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7" name="文本框 9">
            <a:hlinkClick r:id="rId3" action="ppaction://hlinksldjump"/>
          </p:cNvPr>
          <p:cNvSpPr txBox="1"/>
          <p:nvPr/>
        </p:nvSpPr>
        <p:spPr>
          <a:xfrm>
            <a:off x="4447410" y="58426"/>
            <a:ext cx="1935823"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8" name="文本框 18">
            <a:hlinkClick r:id="rId4" action="ppaction://hlinksldjump"/>
          </p:cNvPr>
          <p:cNvSpPr txBox="1"/>
          <p:nvPr/>
        </p:nvSpPr>
        <p:spPr>
          <a:xfrm>
            <a:off x="6302711" y="78817"/>
            <a:ext cx="1901320" cy="277922"/>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sp>
        <p:nvSpPr>
          <p:cNvPr id="39" name="文本框 11">
            <a:hlinkClick r:id="rId5" action="ppaction://hlinksldjump"/>
          </p:cNvPr>
          <p:cNvSpPr txBox="1"/>
          <p:nvPr/>
        </p:nvSpPr>
        <p:spPr>
          <a:xfrm>
            <a:off x="8277586" y="58425"/>
            <a:ext cx="100072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系统测试</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40" name="文本框 12">
            <a:hlinkClick r:id="rId6" action="ppaction://hlinksldjump"/>
          </p:cNvPr>
          <p:cNvSpPr txBox="1"/>
          <p:nvPr/>
        </p:nvSpPr>
        <p:spPr>
          <a:xfrm>
            <a:off x="9184914" y="39270"/>
            <a:ext cx="158338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论文总结及致谢</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pic>
        <p:nvPicPr>
          <p:cNvPr id="24" name="图片 23"/>
          <p:cNvPicPr/>
          <p:nvPr/>
        </p:nvPicPr>
        <p:blipFill>
          <a:blip r:embed="rId7" cstate="print">
            <a:extLst>
              <a:ext uri="{28A0092B-C50C-407E-A947-70E740481C1C}">
                <a14:useLocalDpi xmlns:a14="http://schemas.microsoft.com/office/drawing/2010/main" val="0"/>
              </a:ext>
            </a:extLst>
          </a:blip>
          <a:stretch>
            <a:fillRect/>
          </a:stretch>
        </p:blipFill>
        <p:spPr>
          <a:xfrm>
            <a:off x="5173634" y="4687570"/>
            <a:ext cx="1447165" cy="2166620"/>
          </a:xfrm>
          <a:prstGeom prst="rect">
            <a:avLst/>
          </a:prstGeom>
        </p:spPr>
      </p:pic>
      <p:pic>
        <p:nvPicPr>
          <p:cNvPr id="26" name="图片 25"/>
          <p:cNvPicPr/>
          <p:nvPr/>
        </p:nvPicPr>
        <p:blipFill>
          <a:blip r:embed="rId8" cstate="print">
            <a:extLst>
              <a:ext uri="{28A0092B-C50C-407E-A947-70E740481C1C}">
                <a14:useLocalDpi xmlns:a14="http://schemas.microsoft.com/office/drawing/2010/main" val="0"/>
              </a:ext>
            </a:extLst>
          </a:blip>
          <a:stretch>
            <a:fillRect/>
          </a:stretch>
        </p:blipFill>
        <p:spPr>
          <a:xfrm>
            <a:off x="7009129" y="4691380"/>
            <a:ext cx="1447165" cy="2166620"/>
          </a:xfrm>
          <a:prstGeom prst="rect">
            <a:avLst/>
          </a:prstGeom>
        </p:spPr>
      </p:pic>
      <p:pic>
        <p:nvPicPr>
          <p:cNvPr id="27" name="图片 26"/>
          <p:cNvPicPr/>
          <p:nvPr/>
        </p:nvPicPr>
        <p:blipFill>
          <a:blip r:embed="rId9" cstate="print">
            <a:extLst>
              <a:ext uri="{28A0092B-C50C-407E-A947-70E740481C1C}">
                <a14:useLocalDpi xmlns:a14="http://schemas.microsoft.com/office/drawing/2010/main" val="0"/>
              </a:ext>
            </a:extLst>
          </a:blip>
          <a:stretch>
            <a:fillRect/>
          </a:stretch>
        </p:blipFill>
        <p:spPr>
          <a:xfrm>
            <a:off x="8660130" y="4691380"/>
            <a:ext cx="1447165" cy="21666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直接连接符 31"/>
          <p:cNvCxnSpPr/>
          <p:nvPr/>
        </p:nvCxnSpPr>
        <p:spPr>
          <a:xfrm>
            <a:off x="6404744" y="144420"/>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32"/>
          <p:cNvCxnSpPr/>
          <p:nvPr/>
        </p:nvCxnSpPr>
        <p:spPr>
          <a:xfrm>
            <a:off x="9272322" y="154523"/>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33"/>
          <p:cNvCxnSpPr/>
          <p:nvPr/>
        </p:nvCxnSpPr>
        <p:spPr>
          <a:xfrm>
            <a:off x="8227764" y="154523"/>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18"/>
          <p:cNvCxnSpPr/>
          <p:nvPr/>
        </p:nvCxnSpPr>
        <p:spPr>
          <a:xfrm>
            <a:off x="3088947" y="204508"/>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2" name="直接连接符 30"/>
          <p:cNvCxnSpPr/>
          <p:nvPr/>
        </p:nvCxnSpPr>
        <p:spPr>
          <a:xfrm flipH="1">
            <a:off x="4541108" y="166025"/>
            <a:ext cx="1" cy="256679"/>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3" name="文本框 22">
            <a:hlinkClick r:id="rId1" action="ppaction://hlinksldjump"/>
          </p:cNvPr>
          <p:cNvSpPr txBox="1"/>
          <p:nvPr/>
        </p:nvSpPr>
        <p:spPr>
          <a:xfrm>
            <a:off x="2077864" y="166025"/>
            <a:ext cx="1280392" cy="276999"/>
          </a:xfrm>
          <a:prstGeom prst="rect">
            <a:avLst/>
          </a:prstGeom>
          <a:noFill/>
        </p:spPr>
        <p:txBody>
          <a:bodyPr wrap="square" lIns="91436" tIns="45719" rIns="91436" bIns="45719" rtlCol="0">
            <a:spAutoFit/>
          </a:bodyPr>
          <a:lstStyle/>
          <a:p>
            <a:pPr algn="ctr"/>
            <a:r>
              <a:rPr lang="zh-CN" altLang="en-US" sz="1200" spc="300" dirty="0">
                <a:solidFill>
                  <a:schemeClr val="bg1"/>
                </a:solidFill>
                <a:latin typeface="微软雅黑" panose="020B0503020204020204" pitchFamily="34" charset="-122"/>
                <a:ea typeface="微软雅黑" panose="020B0503020204020204" pitchFamily="34" charset="-122"/>
              </a:rPr>
              <a:t>论文绪论</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67" name="等腰三角形 66"/>
          <p:cNvSpPr/>
          <p:nvPr/>
        </p:nvSpPr>
        <p:spPr>
          <a:xfrm rot="5400000">
            <a:off x="2697076" y="2294505"/>
            <a:ext cx="324104" cy="2794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68" name="等腰三角形 67"/>
          <p:cNvSpPr/>
          <p:nvPr/>
        </p:nvSpPr>
        <p:spPr>
          <a:xfrm rot="5400000">
            <a:off x="5036814" y="2301880"/>
            <a:ext cx="324104" cy="2794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69" name="等腰三角形 68"/>
          <p:cNvSpPr/>
          <p:nvPr/>
        </p:nvSpPr>
        <p:spPr>
          <a:xfrm rot="5400000">
            <a:off x="7221307" y="2313324"/>
            <a:ext cx="324104" cy="2794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grpSp>
        <p:nvGrpSpPr>
          <p:cNvPr id="70" name="组合 40"/>
          <p:cNvGrpSpPr/>
          <p:nvPr/>
        </p:nvGrpSpPr>
        <p:grpSpPr>
          <a:xfrm>
            <a:off x="1052147" y="1735746"/>
            <a:ext cx="1341890" cy="1351148"/>
            <a:chOff x="639593" y="2275794"/>
            <a:chExt cx="1341891" cy="1351148"/>
          </a:xfrm>
        </p:grpSpPr>
        <p:grpSp>
          <p:nvGrpSpPr>
            <p:cNvPr id="71" name="组合 20"/>
            <p:cNvGrpSpPr/>
            <p:nvPr/>
          </p:nvGrpSpPr>
          <p:grpSpPr>
            <a:xfrm flipV="1">
              <a:off x="639593" y="2275794"/>
              <a:ext cx="1341891" cy="1351148"/>
              <a:chOff x="3420609" y="2342470"/>
              <a:chExt cx="2383516" cy="2399959"/>
            </a:xfrm>
          </p:grpSpPr>
          <p:sp>
            <p:nvSpPr>
              <p:cNvPr id="74" name="饼形 21"/>
              <p:cNvSpPr/>
              <p:nvPr/>
            </p:nvSpPr>
            <p:spPr>
              <a:xfrm>
                <a:off x="3420609" y="2359137"/>
                <a:ext cx="2383292" cy="2383292"/>
              </a:xfrm>
              <a:prstGeom prst="pie">
                <a:avLst>
                  <a:gd name="adj1" fmla="val 0"/>
                  <a:gd name="adj2" fmla="val 10735662"/>
                </a:avLst>
              </a:prstGeom>
              <a:solidFill>
                <a:srgbClr val="4F81BD"/>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srgbClr val="FFFFFF"/>
                  </a:solidFill>
                  <a:latin typeface="微软雅黑" panose="020B0503020204020204" pitchFamily="34" charset="-122"/>
                  <a:ea typeface="微软雅黑" panose="020B0503020204020204" pitchFamily="34" charset="-122"/>
                </a:endParaRPr>
              </a:p>
            </p:txBody>
          </p:sp>
          <p:sp>
            <p:nvSpPr>
              <p:cNvPr id="75" name="饼形 22"/>
              <p:cNvSpPr/>
              <p:nvPr/>
            </p:nvSpPr>
            <p:spPr>
              <a:xfrm flipV="1">
                <a:off x="3420833" y="2342470"/>
                <a:ext cx="2383292" cy="2383292"/>
              </a:xfrm>
              <a:prstGeom prst="pie">
                <a:avLst>
                  <a:gd name="adj1" fmla="val 0"/>
                  <a:gd name="adj2" fmla="val 10860741"/>
                </a:avLst>
              </a:prstGeom>
              <a:no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grpSp>
        <p:sp>
          <p:nvSpPr>
            <p:cNvPr id="72" name="文本框 71"/>
            <p:cNvSpPr txBox="1"/>
            <p:nvPr/>
          </p:nvSpPr>
          <p:spPr>
            <a:xfrm>
              <a:off x="904138" y="2521971"/>
              <a:ext cx="812801" cy="923330"/>
            </a:xfrm>
            <a:prstGeom prst="rect">
              <a:avLst/>
            </a:prstGeom>
            <a:noFill/>
          </p:spPr>
          <p:txBody>
            <a:bodyPr wrap="square" rtlCol="0">
              <a:spAutoFit/>
            </a:bodyPr>
            <a:lstStyle/>
            <a:p>
              <a:pPr algn="ctr"/>
              <a:r>
                <a:rPr lang="zh-CN" altLang="en-US" sz="1800" b="1" dirty="0" smtClean="0">
                  <a:solidFill>
                    <a:srgbClr val="FFFFFF"/>
                  </a:solidFill>
                  <a:latin typeface="华文行楷" panose="02010800040101010101" pitchFamily="2" charset="-122"/>
                  <a:ea typeface="华文行楷" panose="02010800040101010101" pitchFamily="2" charset="-122"/>
                </a:rPr>
                <a:t>登录模块测试</a:t>
              </a:r>
              <a:endParaRPr lang="zh-HK" altLang="en-US" sz="1800" b="1" dirty="0">
                <a:solidFill>
                  <a:srgbClr val="FFFFFF"/>
                </a:solidFill>
                <a:latin typeface="华文行楷" panose="02010800040101010101" pitchFamily="2" charset="-122"/>
                <a:ea typeface="华文行楷" panose="02010800040101010101" pitchFamily="2" charset="-122"/>
              </a:endParaRPr>
            </a:p>
          </p:txBody>
        </p:sp>
      </p:grpSp>
      <p:grpSp>
        <p:nvGrpSpPr>
          <p:cNvPr id="77" name="组合 44"/>
          <p:cNvGrpSpPr/>
          <p:nvPr/>
        </p:nvGrpSpPr>
        <p:grpSpPr>
          <a:xfrm>
            <a:off x="3358256" y="1758631"/>
            <a:ext cx="1341890" cy="1351148"/>
            <a:chOff x="3028406" y="2336983"/>
            <a:chExt cx="1341891" cy="1351148"/>
          </a:xfrm>
        </p:grpSpPr>
        <p:grpSp>
          <p:nvGrpSpPr>
            <p:cNvPr id="78" name="组合 19"/>
            <p:cNvGrpSpPr/>
            <p:nvPr/>
          </p:nvGrpSpPr>
          <p:grpSpPr>
            <a:xfrm>
              <a:off x="3028406" y="2336983"/>
              <a:ext cx="1341891" cy="1351148"/>
              <a:chOff x="3420609" y="2342470"/>
              <a:chExt cx="2383516" cy="2399959"/>
            </a:xfrm>
          </p:grpSpPr>
          <p:sp>
            <p:nvSpPr>
              <p:cNvPr id="81" name="饼形 16"/>
              <p:cNvSpPr/>
              <p:nvPr/>
            </p:nvSpPr>
            <p:spPr>
              <a:xfrm>
                <a:off x="3420609" y="2359137"/>
                <a:ext cx="2383292" cy="2383292"/>
              </a:xfrm>
              <a:prstGeom prst="pie">
                <a:avLst>
                  <a:gd name="adj1" fmla="val 0"/>
                  <a:gd name="adj2" fmla="val 10735662"/>
                </a:avLst>
              </a:prstGeom>
              <a:solidFill>
                <a:srgbClr val="4F81BD"/>
              </a:solid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82" name="饼形 18"/>
              <p:cNvSpPr/>
              <p:nvPr/>
            </p:nvSpPr>
            <p:spPr>
              <a:xfrm flipV="1">
                <a:off x="3420833" y="2342470"/>
                <a:ext cx="2383292" cy="2383292"/>
              </a:xfrm>
              <a:prstGeom prst="pie">
                <a:avLst>
                  <a:gd name="adj1" fmla="val 0"/>
                  <a:gd name="adj2" fmla="val 10860741"/>
                </a:avLst>
              </a:prstGeom>
              <a:no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grpSp>
        <p:sp>
          <p:nvSpPr>
            <p:cNvPr id="80" name="文本框 79"/>
            <p:cNvSpPr txBox="1"/>
            <p:nvPr/>
          </p:nvSpPr>
          <p:spPr>
            <a:xfrm>
              <a:off x="3083322" y="2567436"/>
              <a:ext cx="1232058" cy="923330"/>
            </a:xfrm>
            <a:prstGeom prst="rect">
              <a:avLst/>
            </a:prstGeom>
            <a:noFill/>
          </p:spPr>
          <p:txBody>
            <a:bodyPr wrap="square" rtlCol="0">
              <a:spAutoFit/>
            </a:bodyPr>
            <a:lstStyle/>
            <a:p>
              <a:pPr algn="ctr"/>
              <a:r>
                <a:rPr lang="zh-CN" altLang="en-US" sz="1800" b="1" dirty="0">
                  <a:solidFill>
                    <a:srgbClr val="FFFFFF"/>
                  </a:solidFill>
                  <a:latin typeface="华文行楷" panose="02010800040101010101" pitchFamily="2" charset="-122"/>
                  <a:ea typeface="华文行楷" panose="02010800040101010101" pitchFamily="2" charset="-122"/>
                </a:rPr>
                <a:t>浏览流拍物品模块测试</a:t>
              </a:r>
              <a:endParaRPr lang="zh-HK" altLang="en-US" sz="1800" b="1" dirty="0">
                <a:solidFill>
                  <a:srgbClr val="FFFFFF"/>
                </a:solidFill>
                <a:latin typeface="华文行楷" panose="02010800040101010101" pitchFamily="2" charset="-122"/>
                <a:ea typeface="华文行楷" panose="02010800040101010101" pitchFamily="2" charset="-122"/>
              </a:endParaRPr>
            </a:p>
          </p:txBody>
        </p:sp>
      </p:grpSp>
      <p:grpSp>
        <p:nvGrpSpPr>
          <p:cNvPr id="84" name="组合 46"/>
          <p:cNvGrpSpPr/>
          <p:nvPr/>
        </p:nvGrpSpPr>
        <p:grpSpPr>
          <a:xfrm>
            <a:off x="5610666" y="1798576"/>
            <a:ext cx="1341890" cy="1351148"/>
            <a:chOff x="5188770" y="2336983"/>
            <a:chExt cx="1341891" cy="1351148"/>
          </a:xfrm>
        </p:grpSpPr>
        <p:grpSp>
          <p:nvGrpSpPr>
            <p:cNvPr id="85" name="组合 30"/>
            <p:cNvGrpSpPr/>
            <p:nvPr/>
          </p:nvGrpSpPr>
          <p:grpSpPr>
            <a:xfrm flipV="1">
              <a:off x="5188770" y="2336983"/>
              <a:ext cx="1341891" cy="1351148"/>
              <a:chOff x="3420609" y="2342470"/>
              <a:chExt cx="2383516" cy="2399959"/>
            </a:xfrm>
          </p:grpSpPr>
          <p:sp>
            <p:nvSpPr>
              <p:cNvPr id="88" name="饼形 31"/>
              <p:cNvSpPr/>
              <p:nvPr/>
            </p:nvSpPr>
            <p:spPr>
              <a:xfrm>
                <a:off x="3420609" y="2359136"/>
                <a:ext cx="2383292" cy="2383293"/>
              </a:xfrm>
              <a:prstGeom prst="pie">
                <a:avLst>
                  <a:gd name="adj1" fmla="val 0"/>
                  <a:gd name="adj2" fmla="val 10735662"/>
                </a:avLst>
              </a:prstGeom>
              <a:solidFill>
                <a:srgbClr val="4F81BD"/>
              </a:solid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srgbClr val="FFFFFF"/>
                  </a:solidFill>
                  <a:latin typeface="微软雅黑" panose="020B0503020204020204" pitchFamily="34" charset="-122"/>
                  <a:ea typeface="微软雅黑" panose="020B0503020204020204" pitchFamily="34" charset="-122"/>
                </a:endParaRPr>
              </a:p>
            </p:txBody>
          </p:sp>
          <p:sp>
            <p:nvSpPr>
              <p:cNvPr id="89" name="饼形 32"/>
              <p:cNvSpPr/>
              <p:nvPr/>
            </p:nvSpPr>
            <p:spPr>
              <a:xfrm flipV="1">
                <a:off x="3420833" y="2342470"/>
                <a:ext cx="2383292" cy="2383292"/>
              </a:xfrm>
              <a:prstGeom prst="pie">
                <a:avLst>
                  <a:gd name="adj1" fmla="val 0"/>
                  <a:gd name="adj2" fmla="val 10860741"/>
                </a:avLst>
              </a:prstGeom>
              <a:no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grpSp>
        <p:sp>
          <p:nvSpPr>
            <p:cNvPr id="86" name="文本框 85"/>
            <p:cNvSpPr txBox="1"/>
            <p:nvPr/>
          </p:nvSpPr>
          <p:spPr>
            <a:xfrm>
              <a:off x="5236979" y="2534521"/>
              <a:ext cx="1219076" cy="923330"/>
            </a:xfrm>
            <a:prstGeom prst="rect">
              <a:avLst/>
            </a:prstGeom>
            <a:noFill/>
          </p:spPr>
          <p:txBody>
            <a:bodyPr wrap="square" rtlCol="0">
              <a:spAutoFit/>
            </a:bodyPr>
            <a:lstStyle/>
            <a:p>
              <a:pPr algn="ctr"/>
              <a:r>
                <a:rPr lang="zh-CN" altLang="en-US" sz="1800" b="1" dirty="0">
                  <a:solidFill>
                    <a:srgbClr val="FFFFFF"/>
                  </a:solidFill>
                  <a:latin typeface="华文行楷" panose="02010800040101010101" pitchFamily="2" charset="-122"/>
                  <a:ea typeface="华文行楷" panose="02010800040101010101" pitchFamily="2" charset="-122"/>
                </a:rPr>
                <a:t>管理物品种类模块测试</a:t>
              </a:r>
              <a:endParaRPr lang="zh-HK" altLang="en-US" sz="1800" b="1" dirty="0">
                <a:solidFill>
                  <a:srgbClr val="FFFFFF"/>
                </a:solidFill>
                <a:latin typeface="华文行楷" panose="02010800040101010101" pitchFamily="2" charset="-122"/>
                <a:ea typeface="华文行楷" panose="02010800040101010101" pitchFamily="2" charset="-122"/>
              </a:endParaRPr>
            </a:p>
          </p:txBody>
        </p:sp>
      </p:grpSp>
      <p:grpSp>
        <p:nvGrpSpPr>
          <p:cNvPr id="91" name="组合 45"/>
          <p:cNvGrpSpPr/>
          <p:nvPr/>
        </p:nvGrpSpPr>
        <p:grpSpPr>
          <a:xfrm>
            <a:off x="7820728" y="1839408"/>
            <a:ext cx="1341890" cy="1351148"/>
            <a:chOff x="7100407" y="2336983"/>
            <a:chExt cx="1341891" cy="1351148"/>
          </a:xfrm>
        </p:grpSpPr>
        <p:grpSp>
          <p:nvGrpSpPr>
            <p:cNvPr id="92" name="组合 27"/>
            <p:cNvGrpSpPr/>
            <p:nvPr/>
          </p:nvGrpSpPr>
          <p:grpSpPr>
            <a:xfrm>
              <a:off x="7100407" y="2336983"/>
              <a:ext cx="1341891" cy="1351148"/>
              <a:chOff x="3420609" y="2342470"/>
              <a:chExt cx="2383516" cy="2399959"/>
            </a:xfrm>
          </p:grpSpPr>
          <p:sp>
            <p:nvSpPr>
              <p:cNvPr id="95" name="饼形 28"/>
              <p:cNvSpPr/>
              <p:nvPr/>
            </p:nvSpPr>
            <p:spPr>
              <a:xfrm>
                <a:off x="3420609" y="2359137"/>
                <a:ext cx="2383292" cy="2383292"/>
              </a:xfrm>
              <a:prstGeom prst="pie">
                <a:avLst>
                  <a:gd name="adj1" fmla="val 0"/>
                  <a:gd name="adj2" fmla="val 10735662"/>
                </a:avLst>
              </a:prstGeom>
              <a:solidFill>
                <a:srgbClr val="4F81BD"/>
              </a:solid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96" name="饼形 29"/>
              <p:cNvSpPr/>
              <p:nvPr/>
            </p:nvSpPr>
            <p:spPr>
              <a:xfrm flipV="1">
                <a:off x="3420833" y="2342470"/>
                <a:ext cx="2383292" cy="2383292"/>
              </a:xfrm>
              <a:prstGeom prst="pie">
                <a:avLst>
                  <a:gd name="adj1" fmla="val 0"/>
                  <a:gd name="adj2" fmla="val 10860741"/>
                </a:avLst>
              </a:prstGeom>
              <a:no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grpSp>
        <p:sp>
          <p:nvSpPr>
            <p:cNvPr id="94" name="文本框 93"/>
            <p:cNvSpPr txBox="1"/>
            <p:nvPr/>
          </p:nvSpPr>
          <p:spPr>
            <a:xfrm>
              <a:off x="7155323" y="2567436"/>
              <a:ext cx="1232058" cy="923330"/>
            </a:xfrm>
            <a:prstGeom prst="rect">
              <a:avLst/>
            </a:prstGeom>
            <a:noFill/>
          </p:spPr>
          <p:txBody>
            <a:bodyPr wrap="square" rtlCol="0">
              <a:spAutoFit/>
            </a:bodyPr>
            <a:lstStyle/>
            <a:p>
              <a:pPr algn="ctr"/>
              <a:r>
                <a:rPr lang="zh-CN" altLang="en-US" sz="1800" b="1" dirty="0">
                  <a:solidFill>
                    <a:srgbClr val="FFFFFF"/>
                  </a:solidFill>
                  <a:latin typeface="华文行楷" panose="02010800040101010101" pitchFamily="2" charset="-122"/>
                  <a:ea typeface="华文行楷" panose="02010800040101010101" pitchFamily="2" charset="-122"/>
                </a:rPr>
                <a:t>管理拍卖物品模块测试</a:t>
              </a:r>
              <a:endParaRPr lang="zh-HK" altLang="en-US" sz="1800" b="1" dirty="0">
                <a:solidFill>
                  <a:srgbClr val="FFFFFF"/>
                </a:solidFill>
                <a:latin typeface="华文行楷" panose="02010800040101010101" pitchFamily="2" charset="-122"/>
                <a:ea typeface="华文行楷" panose="02010800040101010101" pitchFamily="2" charset="-122"/>
              </a:endParaRPr>
            </a:p>
          </p:txBody>
        </p:sp>
      </p:grpSp>
      <p:sp>
        <p:nvSpPr>
          <p:cNvPr id="98" name="矩形 97"/>
          <p:cNvSpPr/>
          <p:nvPr/>
        </p:nvSpPr>
        <p:spPr>
          <a:xfrm>
            <a:off x="979449" y="3800295"/>
            <a:ext cx="1801652" cy="1052594"/>
          </a:xfrm>
          <a:prstGeom prst="rect">
            <a:avLst/>
          </a:prstGeom>
        </p:spPr>
        <p:txBody>
          <a:bodyPr wrap="square" lIns="91436" tIns="45719" rIns="91436" bIns="45719">
            <a:spAutoFit/>
          </a:bodyPr>
          <a:lstStyle/>
          <a:p>
            <a:pPr>
              <a:lnSpc>
                <a:spcPct val="130000"/>
              </a:lnSpc>
            </a:pPr>
            <a:r>
              <a:rPr lang="zh-CN" altLang="en-US" sz="1200" dirty="0" smtClean="0">
                <a:solidFill>
                  <a:srgbClr val="FFFFFF"/>
                </a:solidFill>
                <a:latin typeface="Century Gothic" panose="020B0502020202020204"/>
                <a:ea typeface="微软雅黑" panose="020B0503020204020204" pitchFamily="34" charset="-122"/>
              </a:rPr>
              <a:t>对该模块主要是进行一些基本的用户名及密码的测试，看是否符合代码设定要求。</a:t>
            </a:r>
            <a:endParaRPr lang="zh-CN" altLang="en-US" sz="1200" dirty="0">
              <a:solidFill>
                <a:srgbClr val="FFFFFF"/>
              </a:solidFill>
              <a:latin typeface="Century Gothic" panose="020B0502020202020204"/>
              <a:ea typeface="微软雅黑" panose="020B0503020204020204" pitchFamily="34" charset="-122"/>
            </a:endParaRPr>
          </a:p>
        </p:txBody>
      </p:sp>
      <p:sp>
        <p:nvSpPr>
          <p:cNvPr id="99" name="矩形 98"/>
          <p:cNvSpPr/>
          <p:nvPr/>
        </p:nvSpPr>
        <p:spPr>
          <a:xfrm>
            <a:off x="3128438" y="3903827"/>
            <a:ext cx="1801652" cy="572462"/>
          </a:xfrm>
          <a:prstGeom prst="rect">
            <a:avLst/>
          </a:prstGeom>
        </p:spPr>
        <p:txBody>
          <a:bodyPr wrap="square" lIns="91436" tIns="45719" rIns="91436" bIns="45719">
            <a:spAutoFit/>
          </a:bodyPr>
          <a:lstStyle/>
          <a:p>
            <a:pPr>
              <a:lnSpc>
                <a:spcPct val="130000"/>
              </a:lnSpc>
            </a:pPr>
            <a:r>
              <a:rPr lang="zh-CN" altLang="en-US" sz="1200" dirty="0" smtClean="0">
                <a:solidFill>
                  <a:srgbClr val="FFFFFF"/>
                </a:solidFill>
                <a:latin typeface="Century Gothic" panose="020B0502020202020204"/>
                <a:ea typeface="微软雅黑" panose="020B0503020204020204" pitchFamily="34" charset="-122"/>
              </a:rPr>
              <a:t>该模块只要能够进行顺畅的浏览就可以</a:t>
            </a:r>
            <a:endParaRPr lang="zh-CN" altLang="en-US" sz="1200" dirty="0">
              <a:solidFill>
                <a:srgbClr val="FFFFFF"/>
              </a:solidFill>
              <a:latin typeface="Century Gothic" panose="020B0502020202020204"/>
              <a:ea typeface="微软雅黑" panose="020B0503020204020204" pitchFamily="34" charset="-122"/>
            </a:endParaRPr>
          </a:p>
        </p:txBody>
      </p:sp>
      <p:sp>
        <p:nvSpPr>
          <p:cNvPr id="100" name="矩形 99"/>
          <p:cNvSpPr/>
          <p:nvPr/>
        </p:nvSpPr>
        <p:spPr>
          <a:xfrm>
            <a:off x="5367586" y="3829959"/>
            <a:ext cx="1801652" cy="1292660"/>
          </a:xfrm>
          <a:prstGeom prst="rect">
            <a:avLst/>
          </a:prstGeom>
        </p:spPr>
        <p:txBody>
          <a:bodyPr wrap="square" lIns="91436" tIns="45719" rIns="91436" bIns="45719">
            <a:spAutoFit/>
          </a:bodyPr>
          <a:lstStyle/>
          <a:p>
            <a:pPr>
              <a:lnSpc>
                <a:spcPct val="130000"/>
              </a:lnSpc>
            </a:pPr>
            <a:r>
              <a:rPr lang="zh-CN" altLang="en-US" sz="1200" dirty="0" smtClean="0">
                <a:solidFill>
                  <a:srgbClr val="FFFFFF"/>
                </a:solidFill>
              </a:rPr>
              <a:t>该</a:t>
            </a:r>
            <a:r>
              <a:rPr lang="zh-CN" altLang="en-US" sz="1200" dirty="0">
                <a:solidFill>
                  <a:srgbClr val="FFFFFF"/>
                </a:solidFill>
              </a:rPr>
              <a:t>模块主要是进行查看以及添加这两个功能进行测试，网络条件不好的情况下是否能够进行添加等</a:t>
            </a:r>
            <a:endParaRPr lang="zh-CN" altLang="en-US" sz="1200" dirty="0">
              <a:solidFill>
                <a:srgbClr val="FFFFFF"/>
              </a:solidFill>
            </a:endParaRPr>
          </a:p>
        </p:txBody>
      </p:sp>
      <p:sp>
        <p:nvSpPr>
          <p:cNvPr id="101" name="矩形 100"/>
          <p:cNvSpPr/>
          <p:nvPr/>
        </p:nvSpPr>
        <p:spPr>
          <a:xfrm>
            <a:off x="7701872" y="3832954"/>
            <a:ext cx="1801652" cy="1292660"/>
          </a:xfrm>
          <a:prstGeom prst="rect">
            <a:avLst/>
          </a:prstGeom>
        </p:spPr>
        <p:txBody>
          <a:bodyPr wrap="square" lIns="91436" tIns="45719" rIns="91436" bIns="45719">
            <a:spAutoFit/>
          </a:bodyPr>
          <a:lstStyle/>
          <a:p>
            <a:pPr>
              <a:lnSpc>
                <a:spcPct val="130000"/>
              </a:lnSpc>
            </a:pPr>
            <a:r>
              <a:rPr lang="zh-CN" altLang="en-US" sz="1200" dirty="0" smtClean="0">
                <a:solidFill>
                  <a:srgbClr val="FFFFFF"/>
                </a:solidFill>
                <a:latin typeface="Century Gothic" panose="020B0502020202020204"/>
                <a:ea typeface="微软雅黑" panose="020B0503020204020204" pitchFamily="34" charset="-122"/>
              </a:rPr>
              <a:t>同样也是两个主要功能，查看拍卖物品功能、添加拍卖物品功能，以及网络是否良好的情况下的使用情况。</a:t>
            </a:r>
            <a:endParaRPr lang="zh-CN" altLang="en-US" sz="1200" dirty="0">
              <a:solidFill>
                <a:srgbClr val="FFFFFF"/>
              </a:solidFill>
              <a:latin typeface="Century Gothic" panose="020B0502020202020204"/>
              <a:ea typeface="微软雅黑" panose="020B0503020204020204" pitchFamily="34" charset="-122"/>
            </a:endParaRPr>
          </a:p>
        </p:txBody>
      </p:sp>
      <p:sp>
        <p:nvSpPr>
          <p:cNvPr id="48" name="文本框 8">
            <a:hlinkClick r:id="rId2" action="ppaction://hlinksldjump"/>
          </p:cNvPr>
          <p:cNvSpPr txBox="1"/>
          <p:nvPr/>
        </p:nvSpPr>
        <p:spPr>
          <a:xfrm>
            <a:off x="3088947" y="172032"/>
            <a:ext cx="1571278"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51" name="文本框 9">
            <a:hlinkClick r:id="rId3" action="ppaction://hlinksldjump"/>
          </p:cNvPr>
          <p:cNvSpPr txBox="1"/>
          <p:nvPr/>
        </p:nvSpPr>
        <p:spPr>
          <a:xfrm>
            <a:off x="4541109" y="141716"/>
            <a:ext cx="1935823"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53" name="文本框 10">
            <a:hlinkClick r:id="rId4" action="ppaction://hlinksldjump"/>
          </p:cNvPr>
          <p:cNvSpPr txBox="1"/>
          <p:nvPr/>
        </p:nvSpPr>
        <p:spPr>
          <a:xfrm>
            <a:off x="6330333" y="134938"/>
            <a:ext cx="199603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54" name="文本框 18">
            <a:hlinkClick r:id="rId5" action="ppaction://hlinksldjump"/>
          </p:cNvPr>
          <p:cNvSpPr txBox="1"/>
          <p:nvPr/>
        </p:nvSpPr>
        <p:spPr>
          <a:xfrm>
            <a:off x="8274842" y="130924"/>
            <a:ext cx="966996" cy="276997"/>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anose="020B0503020204020204" pitchFamily="34" charset="-122"/>
                <a:ea typeface="微软雅黑" panose="020B0503020204020204" pitchFamily="34" charset="-122"/>
              </a:rPr>
              <a:t>系统测试</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sp>
        <p:nvSpPr>
          <p:cNvPr id="55" name="文本框 12">
            <a:hlinkClick r:id="rId6" action="ppaction://hlinksldjump"/>
          </p:cNvPr>
          <p:cNvSpPr txBox="1"/>
          <p:nvPr/>
        </p:nvSpPr>
        <p:spPr>
          <a:xfrm>
            <a:off x="9224125" y="130922"/>
            <a:ext cx="158338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论文总结及实现</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grpSp>
        <p:nvGrpSpPr>
          <p:cNvPr id="56" name="组合 40"/>
          <p:cNvGrpSpPr/>
          <p:nvPr/>
        </p:nvGrpSpPr>
        <p:grpSpPr>
          <a:xfrm>
            <a:off x="10015818" y="1830025"/>
            <a:ext cx="1341890" cy="1351148"/>
            <a:chOff x="639593" y="2275794"/>
            <a:chExt cx="1341891" cy="1351148"/>
          </a:xfrm>
        </p:grpSpPr>
        <p:grpSp>
          <p:nvGrpSpPr>
            <p:cNvPr id="57" name="组合 20"/>
            <p:cNvGrpSpPr/>
            <p:nvPr/>
          </p:nvGrpSpPr>
          <p:grpSpPr>
            <a:xfrm flipV="1">
              <a:off x="639593" y="2275794"/>
              <a:ext cx="1341891" cy="1351148"/>
              <a:chOff x="3420609" y="2342470"/>
              <a:chExt cx="2383516" cy="2399959"/>
            </a:xfrm>
          </p:grpSpPr>
          <p:sp>
            <p:nvSpPr>
              <p:cNvPr id="60" name="饼形 21"/>
              <p:cNvSpPr/>
              <p:nvPr/>
            </p:nvSpPr>
            <p:spPr>
              <a:xfrm>
                <a:off x="3420609" y="2359137"/>
                <a:ext cx="2383292" cy="2383292"/>
              </a:xfrm>
              <a:prstGeom prst="pie">
                <a:avLst>
                  <a:gd name="adj1" fmla="val 0"/>
                  <a:gd name="adj2" fmla="val 10735662"/>
                </a:avLst>
              </a:prstGeom>
              <a:solidFill>
                <a:srgbClr val="4F81BD"/>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srgbClr val="FFFFFF"/>
                  </a:solidFill>
                  <a:latin typeface="微软雅黑" panose="020B0503020204020204" pitchFamily="34" charset="-122"/>
                  <a:ea typeface="微软雅黑" panose="020B0503020204020204" pitchFamily="34" charset="-122"/>
                </a:endParaRPr>
              </a:p>
            </p:txBody>
          </p:sp>
          <p:sp>
            <p:nvSpPr>
              <p:cNvPr id="61" name="饼形 22"/>
              <p:cNvSpPr/>
              <p:nvPr/>
            </p:nvSpPr>
            <p:spPr>
              <a:xfrm flipV="1">
                <a:off x="3420833" y="2342470"/>
                <a:ext cx="2383292" cy="2383292"/>
              </a:xfrm>
              <a:prstGeom prst="pie">
                <a:avLst>
                  <a:gd name="adj1" fmla="val 0"/>
                  <a:gd name="adj2" fmla="val 10860741"/>
                </a:avLst>
              </a:prstGeom>
              <a:no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grpSp>
        <p:sp>
          <p:nvSpPr>
            <p:cNvPr id="58" name="文本框 71"/>
            <p:cNvSpPr txBox="1"/>
            <p:nvPr/>
          </p:nvSpPr>
          <p:spPr>
            <a:xfrm>
              <a:off x="904138" y="2521971"/>
              <a:ext cx="812801" cy="923330"/>
            </a:xfrm>
            <a:prstGeom prst="rect">
              <a:avLst/>
            </a:prstGeom>
            <a:noFill/>
          </p:spPr>
          <p:txBody>
            <a:bodyPr wrap="square" rtlCol="0">
              <a:spAutoFit/>
            </a:bodyPr>
            <a:lstStyle/>
            <a:p>
              <a:pPr algn="ctr"/>
              <a:r>
                <a:rPr lang="zh-CN" altLang="en-US" sz="1800" b="1" dirty="0">
                  <a:solidFill>
                    <a:srgbClr val="FFFFFF"/>
                  </a:solidFill>
                  <a:latin typeface="华文行楷" panose="02010800040101010101" pitchFamily="2" charset="-122"/>
                  <a:ea typeface="华文行楷" panose="02010800040101010101" pitchFamily="2" charset="-122"/>
                </a:rPr>
                <a:t>竞拍模块测试</a:t>
              </a:r>
              <a:endParaRPr lang="zh-HK" altLang="en-US" sz="1800" b="1" dirty="0">
                <a:solidFill>
                  <a:srgbClr val="FFFFFF"/>
                </a:solidFill>
                <a:latin typeface="华文行楷" panose="02010800040101010101" pitchFamily="2" charset="-122"/>
                <a:ea typeface="华文行楷" panose="02010800040101010101" pitchFamily="2" charset="-122"/>
              </a:endParaRPr>
            </a:p>
          </p:txBody>
        </p:sp>
      </p:grpSp>
      <p:sp>
        <p:nvSpPr>
          <p:cNvPr id="62" name="等腰三角形 61"/>
          <p:cNvSpPr/>
          <p:nvPr/>
        </p:nvSpPr>
        <p:spPr>
          <a:xfrm rot="5400000">
            <a:off x="9481173" y="2330711"/>
            <a:ext cx="324104" cy="27940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63" name="等腰三角形 62"/>
          <p:cNvSpPr/>
          <p:nvPr/>
        </p:nvSpPr>
        <p:spPr>
          <a:xfrm rot="10800000">
            <a:off x="1459182" y="3341330"/>
            <a:ext cx="527693" cy="29657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64" name="等腰三角形 63"/>
          <p:cNvSpPr/>
          <p:nvPr/>
        </p:nvSpPr>
        <p:spPr>
          <a:xfrm rot="10800000">
            <a:off x="3759828" y="3417698"/>
            <a:ext cx="527693" cy="29657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65" name="等腰三角形 64"/>
          <p:cNvSpPr/>
          <p:nvPr/>
        </p:nvSpPr>
        <p:spPr>
          <a:xfrm rot="10800000">
            <a:off x="5927111" y="3411964"/>
            <a:ext cx="527693" cy="29657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66" name="等腰三角形 65"/>
          <p:cNvSpPr/>
          <p:nvPr/>
        </p:nvSpPr>
        <p:spPr>
          <a:xfrm rot="10800000">
            <a:off x="8230647" y="3366898"/>
            <a:ext cx="527693" cy="29657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102" name="等腰三角形 101"/>
          <p:cNvSpPr/>
          <p:nvPr/>
        </p:nvSpPr>
        <p:spPr>
          <a:xfrm rot="10800000">
            <a:off x="10422979" y="3411264"/>
            <a:ext cx="527693" cy="29657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sz="1600">
              <a:solidFill>
                <a:srgbClr val="FFFFFF"/>
              </a:solidFill>
              <a:latin typeface="微软雅黑" panose="020B0503020204020204" pitchFamily="34" charset="-122"/>
              <a:ea typeface="微软雅黑" panose="020B0503020204020204" pitchFamily="34" charset="-122"/>
            </a:endParaRPr>
          </a:p>
        </p:txBody>
      </p:sp>
      <p:sp>
        <p:nvSpPr>
          <p:cNvPr id="103" name="矩形 102"/>
          <p:cNvSpPr/>
          <p:nvPr/>
        </p:nvSpPr>
        <p:spPr>
          <a:xfrm>
            <a:off x="9906685" y="3929833"/>
            <a:ext cx="1801652" cy="1772791"/>
          </a:xfrm>
          <a:prstGeom prst="rect">
            <a:avLst/>
          </a:prstGeom>
        </p:spPr>
        <p:txBody>
          <a:bodyPr wrap="square" lIns="91436" tIns="45719" rIns="91436" bIns="45719">
            <a:spAutoFit/>
          </a:bodyPr>
          <a:lstStyle/>
          <a:p>
            <a:pPr>
              <a:lnSpc>
                <a:spcPct val="130000"/>
              </a:lnSpc>
            </a:pPr>
            <a:r>
              <a:rPr lang="zh-CN" altLang="en-US" sz="1200" dirty="0" smtClean="0">
                <a:solidFill>
                  <a:srgbClr val="FFFFFF"/>
                </a:solidFill>
                <a:latin typeface="Century Gothic" panose="020B0502020202020204"/>
                <a:ea typeface="微软雅黑" panose="020B0503020204020204" pitchFamily="34" charset="-122"/>
              </a:rPr>
              <a:t>主要是进行三个方面的测试，第一，看是否能够竞价，第二，在无网的条件下是否能够使用该功能，第三，竞价成功后，看是否有邮箱提示。</a:t>
            </a:r>
            <a:endParaRPr lang="zh-CN" altLang="en-US" sz="1200" dirty="0">
              <a:solidFill>
                <a:srgbClr val="FFFFFF"/>
              </a:solidFill>
              <a:latin typeface="Century Gothic" panose="020B0502020202020204"/>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60173" y="1498600"/>
            <a:ext cx="6307065" cy="4027704"/>
          </a:xfrm>
          <a:prstGeom prst="rect">
            <a:avLst/>
          </a:prstGeom>
        </p:spPr>
        <p:txBody>
          <a:bodyPr wrap="square" lIns="91436" tIns="45719" rIns="91436" bIns="45719">
            <a:spAutoFit/>
          </a:bodyPr>
          <a:lstStyle/>
          <a:p>
            <a:pPr>
              <a:lnSpc>
                <a:spcPct val="130000"/>
              </a:lnSpc>
            </a:pPr>
            <a:r>
              <a:rPr lang="zh-CN" altLang="zh-CN" sz="1800" b="1" dirty="0">
                <a:solidFill>
                  <a:schemeClr val="bg1"/>
                </a:solidFill>
                <a:latin typeface="楷体" panose="02010609060101010101" pitchFamily="49" charset="-122"/>
                <a:ea typeface="楷体" panose="02010609060101010101" pitchFamily="49" charset="-122"/>
              </a:rPr>
              <a:t>通过本次开发，让我对这个软件编程的思考又加深了一步，重点在于需求分析、总体设计以及系统的详细设计上面有了很大的认识与进步</a:t>
            </a:r>
            <a:r>
              <a:rPr lang="zh-CN" altLang="zh-CN" sz="1800" b="1" dirty="0" smtClean="0">
                <a:solidFill>
                  <a:schemeClr val="bg1"/>
                </a:solidFill>
                <a:latin typeface="楷体" panose="02010609060101010101" pitchFamily="49" charset="-122"/>
                <a:ea typeface="楷体" panose="02010609060101010101" pitchFamily="49" charset="-122"/>
              </a:rPr>
              <a:t>。</a:t>
            </a:r>
            <a:r>
              <a:rPr lang="zh-CN" altLang="zh-CN" sz="1800" b="1" dirty="0">
                <a:solidFill>
                  <a:schemeClr val="bg1"/>
                </a:solidFill>
                <a:latin typeface="楷体" panose="02010609060101010101" pitchFamily="49" charset="-122"/>
                <a:ea typeface="楷体" panose="02010609060101010101" pitchFamily="49" charset="-122"/>
              </a:rPr>
              <a:t>由于时间有限，开发的应用还是有些美中不足，界面还需优化，代码还需美观，功能或许在以后还会有一些调整</a:t>
            </a:r>
            <a:r>
              <a:rPr lang="zh-CN" altLang="zh-CN" sz="1800" b="1" dirty="0" smtClean="0">
                <a:solidFill>
                  <a:schemeClr val="bg1"/>
                </a:solidFill>
                <a:latin typeface="楷体" panose="02010609060101010101" pitchFamily="49" charset="-122"/>
                <a:ea typeface="楷体" panose="02010609060101010101" pitchFamily="49" charset="-122"/>
              </a:rPr>
              <a:t>。</a:t>
            </a:r>
            <a:endParaRPr lang="en-US" altLang="zh-CN" sz="1800" b="1" dirty="0" smtClean="0">
              <a:solidFill>
                <a:schemeClr val="bg1"/>
              </a:solidFill>
              <a:latin typeface="楷体" panose="02010609060101010101" pitchFamily="49" charset="-122"/>
              <a:ea typeface="楷体" panose="02010609060101010101" pitchFamily="49" charset="-122"/>
            </a:endParaRPr>
          </a:p>
          <a:p>
            <a:pPr>
              <a:lnSpc>
                <a:spcPct val="130000"/>
              </a:lnSpc>
            </a:pPr>
            <a:r>
              <a:rPr lang="zh-CN" altLang="zh-CN" sz="1800" b="1" dirty="0" smtClean="0">
                <a:solidFill>
                  <a:schemeClr val="bg1"/>
                </a:solidFill>
                <a:latin typeface="楷体" panose="02010609060101010101" pitchFamily="49" charset="-122"/>
                <a:ea typeface="楷体" panose="02010609060101010101" pitchFamily="49" charset="-122"/>
              </a:rPr>
              <a:t>平时</a:t>
            </a:r>
            <a:r>
              <a:rPr lang="zh-CN" altLang="zh-CN" sz="1800" b="1" dirty="0">
                <a:solidFill>
                  <a:schemeClr val="bg1"/>
                </a:solidFill>
                <a:latin typeface="楷体" panose="02010609060101010101" pitchFamily="49" charset="-122"/>
                <a:ea typeface="楷体" panose="02010609060101010101" pitchFamily="49" charset="-122"/>
              </a:rPr>
              <a:t>有什么不懂的会去问同学，我们一起交流，各自说出各自的看法，是大家对此项目有了更好的认识以及我的指导老师和专业老师给我的细心指导和关怀，才能让我顺利完成这次毕业论文，所以我十分感谢我的老师和同学平时给予我的帮助。</a:t>
            </a:r>
            <a:endParaRPr lang="zh-CN" altLang="zh-CN" sz="1800" b="1" dirty="0">
              <a:solidFill>
                <a:schemeClr val="bg1"/>
              </a:solidFill>
              <a:latin typeface="楷体" panose="02010609060101010101" pitchFamily="49" charset="-122"/>
              <a:ea typeface="楷体" panose="02010609060101010101" pitchFamily="49" charset="-122"/>
            </a:endParaRPr>
          </a:p>
          <a:p>
            <a:pPr>
              <a:lnSpc>
                <a:spcPct val="130000"/>
              </a:lnSpc>
            </a:pPr>
            <a:endParaRPr lang="zh-CN" altLang="en-US" sz="1800" b="1" dirty="0">
              <a:solidFill>
                <a:schemeClr val="bg1"/>
              </a:solidFill>
              <a:latin typeface="华文楷体" panose="02010600040101010101" pitchFamily="2" charset="-122"/>
              <a:ea typeface="华文楷体" panose="02010600040101010101" pitchFamily="2" charset="-122"/>
            </a:endParaRPr>
          </a:p>
        </p:txBody>
      </p:sp>
      <p:sp>
        <p:nvSpPr>
          <p:cNvPr id="9" name="文本框 8">
            <a:hlinkClick r:id="rId1" action="ppaction://hlinksldjump"/>
          </p:cNvPr>
          <p:cNvSpPr txBox="1"/>
          <p:nvPr/>
        </p:nvSpPr>
        <p:spPr>
          <a:xfrm>
            <a:off x="2733113" y="158307"/>
            <a:ext cx="161396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10" name="文本框 9">
            <a:hlinkClick r:id="rId2" action="ppaction://hlinksldjump"/>
          </p:cNvPr>
          <p:cNvSpPr txBox="1"/>
          <p:nvPr/>
        </p:nvSpPr>
        <p:spPr>
          <a:xfrm>
            <a:off x="4089400" y="159528"/>
            <a:ext cx="203200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11" name="文本框 10">
            <a:hlinkClick r:id="rId3" action="ppaction://hlinksldjump"/>
          </p:cNvPr>
          <p:cNvSpPr txBox="1"/>
          <p:nvPr/>
        </p:nvSpPr>
        <p:spPr>
          <a:xfrm>
            <a:off x="5890666" y="149678"/>
            <a:ext cx="199603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12" name="文本框 11">
            <a:hlinkClick r:id="rId4" action="ppaction://hlinksldjump"/>
          </p:cNvPr>
          <p:cNvSpPr txBox="1"/>
          <p:nvPr/>
        </p:nvSpPr>
        <p:spPr>
          <a:xfrm>
            <a:off x="7549732" y="140071"/>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系统测试</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30"/>
          <p:cNvCxnSpPr/>
          <p:nvPr/>
        </p:nvCxnSpPr>
        <p:spPr>
          <a:xfrm>
            <a:off x="4202633" y="166025"/>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31"/>
          <p:cNvCxnSpPr/>
          <p:nvPr/>
        </p:nvCxnSpPr>
        <p:spPr>
          <a:xfrm>
            <a:off x="5992266" y="155084"/>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32"/>
          <p:cNvCxnSpPr/>
          <p:nvPr/>
        </p:nvCxnSpPr>
        <p:spPr>
          <a:xfrm>
            <a:off x="7781828" y="142774"/>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33"/>
          <p:cNvCxnSpPr/>
          <p:nvPr/>
        </p:nvCxnSpPr>
        <p:spPr>
          <a:xfrm>
            <a:off x="8624354" y="141121"/>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0" name="直接连接符 30"/>
          <p:cNvCxnSpPr/>
          <p:nvPr/>
        </p:nvCxnSpPr>
        <p:spPr>
          <a:xfrm>
            <a:off x="2733113" y="135715"/>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5020931" y="994366"/>
            <a:ext cx="2585548" cy="523220"/>
          </a:xfrm>
          <a:prstGeom prst="rect">
            <a:avLst/>
          </a:prstGeom>
          <a:noFill/>
        </p:spPr>
        <p:txBody>
          <a:bodyPr wrap="square" rtlCol="0">
            <a:spAutoFit/>
          </a:bodyPr>
          <a:lstStyle/>
          <a:p>
            <a:r>
              <a:rPr lang="zh-CN" altLang="en-US" sz="2800" b="1" dirty="0" smtClean="0">
                <a:solidFill>
                  <a:schemeClr val="bg1"/>
                </a:solidFill>
                <a:latin typeface="华文行楷" panose="02010800040101010101" pitchFamily="2" charset="-122"/>
                <a:ea typeface="华文行楷" panose="02010800040101010101" pitchFamily="2" charset="-122"/>
              </a:rPr>
              <a:t>总结及致谢</a:t>
            </a:r>
            <a:endParaRPr lang="zh-CN" altLang="en-US" sz="2800" b="1" dirty="0">
              <a:solidFill>
                <a:schemeClr val="bg1"/>
              </a:solidFill>
              <a:latin typeface="华文行楷" panose="02010800040101010101" pitchFamily="2" charset="-122"/>
              <a:ea typeface="华文行楷" panose="02010800040101010101" pitchFamily="2" charset="-122"/>
            </a:endParaRPr>
          </a:p>
        </p:txBody>
      </p:sp>
      <p:sp>
        <p:nvSpPr>
          <p:cNvPr id="21" name="文本框 18">
            <a:hlinkClick r:id="rId5" action="ppaction://hlinksldjump"/>
          </p:cNvPr>
          <p:cNvSpPr txBox="1"/>
          <p:nvPr/>
        </p:nvSpPr>
        <p:spPr>
          <a:xfrm>
            <a:off x="8668386" y="166025"/>
            <a:ext cx="1656714" cy="276997"/>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anose="020B0503020204020204" pitchFamily="34" charset="-122"/>
                <a:ea typeface="微软雅黑" panose="020B0503020204020204" pitchFamily="34" charset="-122"/>
              </a:rPr>
              <a:t>论文总结及致谢</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sp>
        <p:nvSpPr>
          <p:cNvPr id="22" name="文本框 8">
            <a:hlinkClick r:id="rId6" action="ppaction://hlinksldjump"/>
          </p:cNvPr>
          <p:cNvSpPr txBox="1"/>
          <p:nvPr/>
        </p:nvSpPr>
        <p:spPr>
          <a:xfrm>
            <a:off x="1457307" y="155084"/>
            <a:ext cx="161396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3489395" y="1709361"/>
            <a:ext cx="5214920" cy="584773"/>
          </a:xfrm>
          <a:prstGeom prst="rect">
            <a:avLst/>
          </a:prstGeom>
          <a:noFill/>
          <a:ln>
            <a:solidFill>
              <a:schemeClr val="bg1"/>
            </a:solidFill>
          </a:ln>
        </p:spPr>
        <p:txBody>
          <a:bodyPr wrap="square" lIns="91436" tIns="45719" rIns="91436" bIns="45719" rtlCol="0">
            <a:spAutoFit/>
          </a:bodyPr>
          <a:lstStyle/>
          <a:p>
            <a:pPr algn="ctr"/>
            <a:r>
              <a:rPr lang="zh-CN" altLang="en-US" sz="3200" b="1" spc="300" dirty="0" smtClean="0">
                <a:solidFill>
                  <a:schemeClr val="bg1"/>
                </a:solidFill>
                <a:latin typeface="华文彩云" panose="02010800040101010101" pitchFamily="2" charset="-122"/>
                <a:ea typeface="华文彩云" panose="02010800040101010101" pitchFamily="2" charset="-122"/>
              </a:rPr>
              <a:t>谢谢</a:t>
            </a:r>
            <a:r>
              <a:rPr lang="zh-CN" altLang="en-US" sz="3200" b="1" spc="300" dirty="0">
                <a:solidFill>
                  <a:schemeClr val="bg1"/>
                </a:solidFill>
                <a:latin typeface="华文彩云" panose="02010800040101010101" pitchFamily="2" charset="-122"/>
                <a:ea typeface="华文彩云" panose="02010800040101010101" pitchFamily="2" charset="-122"/>
              </a:rPr>
              <a:t>观赏</a:t>
            </a:r>
            <a:endParaRPr lang="en-US" altLang="zh-CN" sz="3200" b="1" spc="300" dirty="0">
              <a:solidFill>
                <a:schemeClr val="bg1"/>
              </a:solidFill>
              <a:latin typeface="华文彩云" panose="02010800040101010101" pitchFamily="2" charset="-122"/>
              <a:ea typeface="华文彩云" panose="02010800040101010101" pitchFamily="2" charset="-122"/>
            </a:endParaRPr>
          </a:p>
        </p:txBody>
      </p:sp>
      <p:sp>
        <p:nvSpPr>
          <p:cNvPr id="20" name="矩形 19"/>
          <p:cNvSpPr/>
          <p:nvPr/>
        </p:nvSpPr>
        <p:spPr>
          <a:xfrm>
            <a:off x="3442399" y="4819083"/>
            <a:ext cx="1357313" cy="400052"/>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r>
              <a:rPr lang="zh-CN" altLang="en-US" sz="1900" b="1" spc="300" dirty="0">
                <a:solidFill>
                  <a:srgbClr val="FFFFFF"/>
                </a:solidFill>
                <a:latin typeface="微软雅黑" panose="020B0503020204020204" pitchFamily="34" charset="-122"/>
                <a:ea typeface="微软雅黑" panose="020B0503020204020204" pitchFamily="34" charset="-122"/>
              </a:rPr>
              <a:t>答辩人：</a:t>
            </a:r>
            <a:endParaRPr lang="zh-HK" altLang="en-US" sz="1900" b="1" spc="300" dirty="0">
              <a:solidFill>
                <a:srgbClr val="FFFFFF"/>
              </a:solidFill>
              <a:latin typeface="微软雅黑" panose="020B0503020204020204" pitchFamily="34" charset="-122"/>
              <a:ea typeface="微软雅黑" panose="020B0503020204020204" pitchFamily="34" charset="-122"/>
            </a:endParaRPr>
          </a:p>
        </p:txBody>
      </p:sp>
      <p:sp>
        <p:nvSpPr>
          <p:cNvPr id="21" name="矩形 20"/>
          <p:cNvSpPr/>
          <p:nvPr/>
        </p:nvSpPr>
        <p:spPr>
          <a:xfrm>
            <a:off x="3442399" y="5340577"/>
            <a:ext cx="1357313" cy="400052"/>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r>
              <a:rPr lang="zh-CN" altLang="en-US" sz="1900" b="1" spc="300" dirty="0">
                <a:solidFill>
                  <a:srgbClr val="FFFFFF"/>
                </a:solidFill>
                <a:latin typeface="微软雅黑" panose="020B0503020204020204" pitchFamily="34" charset="-122"/>
                <a:ea typeface="微软雅黑" panose="020B0503020204020204" pitchFamily="34" charset="-122"/>
              </a:rPr>
              <a:t>指导老师：</a:t>
            </a:r>
            <a:endParaRPr lang="zh-HK" altLang="en-US" sz="1900" b="1" spc="300" dirty="0">
              <a:solidFill>
                <a:srgbClr val="FFFFFF"/>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5083168" y="4834443"/>
            <a:ext cx="1614489" cy="384719"/>
          </a:xfrm>
          <a:prstGeom prst="rect">
            <a:avLst/>
          </a:prstGeom>
          <a:noFill/>
        </p:spPr>
        <p:txBody>
          <a:bodyPr wrap="square" lIns="91436" tIns="45719" rIns="91436" bIns="45719" rtlCol="0">
            <a:spAutoFit/>
          </a:bodyPr>
          <a:lstStyle/>
          <a:p>
            <a:r>
              <a:rPr lang="zh-CN" altLang="en-US" sz="1900" b="1" spc="300" dirty="0" smtClean="0">
                <a:solidFill>
                  <a:srgbClr val="FFFFFF"/>
                </a:solidFill>
                <a:latin typeface="微软雅黑" panose="020B0503020204020204" pitchFamily="34" charset="-122"/>
                <a:ea typeface="微软雅黑" panose="020B0503020204020204" pitchFamily="34" charset="-122"/>
              </a:rPr>
              <a:t>顾笑笑</a:t>
            </a:r>
            <a:endParaRPr lang="zh-HK" altLang="en-US" sz="1900" b="1" spc="300" dirty="0">
              <a:solidFill>
                <a:srgbClr val="FFFFFF"/>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5083168" y="5355937"/>
            <a:ext cx="1614489" cy="384719"/>
          </a:xfrm>
          <a:prstGeom prst="rect">
            <a:avLst/>
          </a:prstGeom>
          <a:noFill/>
        </p:spPr>
        <p:txBody>
          <a:bodyPr wrap="square" lIns="91436" tIns="45719" rIns="91436" bIns="45719" rtlCol="0">
            <a:spAutoFit/>
          </a:bodyPr>
          <a:lstStyle/>
          <a:p>
            <a:r>
              <a:rPr lang="zh-CN" altLang="en-US" sz="1900" b="1" spc="300" dirty="0" smtClean="0">
                <a:solidFill>
                  <a:srgbClr val="FFFFFF"/>
                </a:solidFill>
                <a:latin typeface="微软雅黑" panose="020B0503020204020204" pitchFamily="34" charset="-122"/>
                <a:ea typeface="微软雅黑" panose="020B0503020204020204" pitchFamily="34" charset="-122"/>
              </a:rPr>
              <a:t>安峰</a:t>
            </a:r>
            <a:r>
              <a:rPr lang="zh-CN" altLang="en-US" sz="1900" b="1" spc="300" dirty="0">
                <a:solidFill>
                  <a:srgbClr val="FFFFFF"/>
                </a:solidFill>
                <a:latin typeface="微软雅黑" panose="020B0503020204020204" pitchFamily="34" charset="-122"/>
                <a:ea typeface="微软雅黑" panose="020B0503020204020204" pitchFamily="34" charset="-122"/>
              </a:rPr>
              <a:t>老师</a:t>
            </a:r>
            <a:endParaRPr lang="zh-HK" altLang="en-US" sz="1900" b="1" spc="300" dirty="0">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3"/>
          <p:cNvCxnSpPr/>
          <p:nvPr/>
        </p:nvCxnSpPr>
        <p:spPr>
          <a:xfrm>
            <a:off x="4951492" y="1231900"/>
            <a:ext cx="0" cy="4419600"/>
          </a:xfrm>
          <a:prstGeom prst="line">
            <a:avLst/>
          </a:prstGeom>
          <a:ln>
            <a:solidFill>
              <a:srgbClr val="FFFFFF"/>
            </a:solidFill>
            <a:prstDash val="dash"/>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6195513" y="1339621"/>
            <a:ext cx="2213687" cy="461663"/>
          </a:xfrm>
          <a:prstGeom prst="rect">
            <a:avLst/>
          </a:prstGeom>
          <a:noFill/>
        </p:spPr>
        <p:txBody>
          <a:bodyPr wrap="square" lIns="91436" tIns="45719" rIns="91436" bIns="45719" rtlCol="0">
            <a:spAutoFit/>
          </a:bodyPr>
          <a:lstStyle/>
          <a:p>
            <a:r>
              <a:rPr lang="zh-CN" altLang="en-US" b="1" spc="300" dirty="0">
                <a:solidFill>
                  <a:srgbClr val="FFFFFF"/>
                </a:solidFill>
                <a:latin typeface="华文彩云" panose="02010800040101010101" pitchFamily="2" charset="-122"/>
                <a:ea typeface="华文彩云" panose="02010800040101010101" pitchFamily="2" charset="-122"/>
              </a:rPr>
              <a:t>论文绪论</a:t>
            </a:r>
            <a:endParaRPr lang="zh-HK" altLang="en-US" b="1" spc="300" dirty="0">
              <a:solidFill>
                <a:srgbClr val="FFFFFF"/>
              </a:solidFill>
              <a:latin typeface="华文彩云" panose="02010800040101010101" pitchFamily="2" charset="-122"/>
              <a:ea typeface="华文彩云" panose="02010800040101010101" pitchFamily="2" charset="-122"/>
            </a:endParaRPr>
          </a:p>
        </p:txBody>
      </p:sp>
      <p:sp>
        <p:nvSpPr>
          <p:cNvPr id="4" name="文本框 3"/>
          <p:cNvSpPr txBox="1"/>
          <p:nvPr/>
        </p:nvSpPr>
        <p:spPr>
          <a:xfrm>
            <a:off x="6195513" y="2050122"/>
            <a:ext cx="3265987" cy="461663"/>
          </a:xfrm>
          <a:prstGeom prst="rect">
            <a:avLst/>
          </a:prstGeom>
          <a:noFill/>
        </p:spPr>
        <p:txBody>
          <a:bodyPr wrap="square" lIns="91436" tIns="45719" rIns="91436" bIns="45719" rtlCol="0">
            <a:spAutoFit/>
          </a:bodyPr>
          <a:lstStyle/>
          <a:p>
            <a:r>
              <a:rPr lang="zh-CN" altLang="en-US" b="1" spc="300" dirty="0" smtClean="0">
                <a:solidFill>
                  <a:srgbClr val="FFFFFF"/>
                </a:solidFill>
                <a:latin typeface="华文彩云" panose="02010800040101010101" pitchFamily="2" charset="-122"/>
                <a:ea typeface="华文彩云" panose="02010800040101010101" pitchFamily="2" charset="-122"/>
              </a:rPr>
              <a:t>开发工具的选取</a:t>
            </a:r>
            <a:endParaRPr lang="zh-HK" altLang="en-US" b="1" spc="300" dirty="0">
              <a:solidFill>
                <a:srgbClr val="FFFFFF"/>
              </a:solidFill>
              <a:latin typeface="华文彩云" panose="02010800040101010101" pitchFamily="2" charset="-122"/>
              <a:ea typeface="华文彩云" panose="02010800040101010101" pitchFamily="2" charset="-122"/>
            </a:endParaRPr>
          </a:p>
        </p:txBody>
      </p:sp>
      <p:sp>
        <p:nvSpPr>
          <p:cNvPr id="5" name="文本框 4"/>
          <p:cNvSpPr txBox="1"/>
          <p:nvPr/>
        </p:nvSpPr>
        <p:spPr>
          <a:xfrm>
            <a:off x="6195513" y="2760625"/>
            <a:ext cx="3456487" cy="461663"/>
          </a:xfrm>
          <a:prstGeom prst="rect">
            <a:avLst/>
          </a:prstGeom>
          <a:noFill/>
        </p:spPr>
        <p:txBody>
          <a:bodyPr wrap="square" lIns="91436" tIns="45719" rIns="91436" bIns="45719" rtlCol="0">
            <a:spAutoFit/>
          </a:bodyPr>
          <a:lstStyle/>
          <a:p>
            <a:r>
              <a:rPr lang="zh-CN" altLang="en-US" b="1" spc="300" dirty="0" smtClean="0">
                <a:solidFill>
                  <a:srgbClr val="FFFFFF"/>
                </a:solidFill>
                <a:latin typeface="华文彩云" panose="02010800040101010101" pitchFamily="2" charset="-122"/>
                <a:ea typeface="华文彩云" panose="02010800040101010101" pitchFamily="2" charset="-122"/>
              </a:rPr>
              <a:t>总体需求与系统设计</a:t>
            </a:r>
            <a:endParaRPr lang="zh-HK" altLang="en-US" b="1" spc="300" dirty="0">
              <a:solidFill>
                <a:srgbClr val="FFFFFF"/>
              </a:solidFill>
              <a:latin typeface="华文彩云" panose="02010800040101010101" pitchFamily="2" charset="-122"/>
              <a:ea typeface="华文彩云" panose="02010800040101010101" pitchFamily="2" charset="-122"/>
            </a:endParaRPr>
          </a:p>
        </p:txBody>
      </p:sp>
      <p:sp>
        <p:nvSpPr>
          <p:cNvPr id="6" name="文本框 5"/>
          <p:cNvSpPr txBox="1"/>
          <p:nvPr/>
        </p:nvSpPr>
        <p:spPr>
          <a:xfrm>
            <a:off x="6195512" y="3471126"/>
            <a:ext cx="3926388" cy="461663"/>
          </a:xfrm>
          <a:prstGeom prst="rect">
            <a:avLst/>
          </a:prstGeom>
          <a:noFill/>
        </p:spPr>
        <p:txBody>
          <a:bodyPr wrap="square" lIns="91436" tIns="45719" rIns="91436" bIns="45719" rtlCol="0">
            <a:spAutoFit/>
          </a:bodyPr>
          <a:lstStyle/>
          <a:p>
            <a:r>
              <a:rPr lang="zh-CN" altLang="en-US" b="1" spc="300" dirty="0" smtClean="0">
                <a:solidFill>
                  <a:srgbClr val="FFFFFF"/>
                </a:solidFill>
                <a:latin typeface="华文彩云" panose="02010800040101010101" pitchFamily="2" charset="-122"/>
                <a:ea typeface="华文彩云" panose="02010800040101010101" pitchFamily="2" charset="-122"/>
              </a:rPr>
              <a:t>系统详细设计与实现</a:t>
            </a:r>
            <a:endParaRPr lang="zh-HK" altLang="en-US" b="1" spc="300" dirty="0">
              <a:solidFill>
                <a:srgbClr val="FFFFFF"/>
              </a:solidFill>
              <a:latin typeface="华文彩云" panose="02010800040101010101" pitchFamily="2" charset="-122"/>
              <a:ea typeface="华文彩云" panose="02010800040101010101" pitchFamily="2" charset="-122"/>
            </a:endParaRPr>
          </a:p>
        </p:txBody>
      </p:sp>
      <p:sp>
        <p:nvSpPr>
          <p:cNvPr id="7" name="文本框 6"/>
          <p:cNvSpPr txBox="1"/>
          <p:nvPr/>
        </p:nvSpPr>
        <p:spPr>
          <a:xfrm>
            <a:off x="6195513" y="4181629"/>
            <a:ext cx="2213689" cy="461663"/>
          </a:xfrm>
          <a:prstGeom prst="rect">
            <a:avLst/>
          </a:prstGeom>
          <a:noFill/>
        </p:spPr>
        <p:txBody>
          <a:bodyPr wrap="square" lIns="91436" tIns="45719" rIns="91436" bIns="45719" rtlCol="0">
            <a:spAutoFit/>
          </a:bodyPr>
          <a:lstStyle/>
          <a:p>
            <a:r>
              <a:rPr lang="zh-CN" altLang="en-US" b="1" spc="300" dirty="0" smtClean="0">
                <a:solidFill>
                  <a:srgbClr val="FFFFFF"/>
                </a:solidFill>
                <a:latin typeface="华文彩云" panose="02010800040101010101" pitchFamily="2" charset="-122"/>
                <a:ea typeface="华文彩云" panose="02010800040101010101" pitchFamily="2" charset="-122"/>
              </a:rPr>
              <a:t>系统测试</a:t>
            </a:r>
            <a:endParaRPr lang="zh-HK" altLang="en-US" b="1" spc="300" dirty="0">
              <a:solidFill>
                <a:srgbClr val="FFFFFF"/>
              </a:solidFill>
              <a:latin typeface="华文彩云" panose="02010800040101010101" pitchFamily="2" charset="-122"/>
              <a:ea typeface="华文彩云" panose="02010800040101010101" pitchFamily="2" charset="-122"/>
            </a:endParaRPr>
          </a:p>
        </p:txBody>
      </p:sp>
      <p:sp>
        <p:nvSpPr>
          <p:cNvPr id="8" name="文本框 7"/>
          <p:cNvSpPr txBox="1"/>
          <p:nvPr/>
        </p:nvSpPr>
        <p:spPr>
          <a:xfrm>
            <a:off x="6195512" y="4892129"/>
            <a:ext cx="3024688" cy="461663"/>
          </a:xfrm>
          <a:prstGeom prst="rect">
            <a:avLst/>
          </a:prstGeom>
          <a:noFill/>
        </p:spPr>
        <p:txBody>
          <a:bodyPr wrap="square" lIns="91436" tIns="45719" rIns="91436" bIns="45719" rtlCol="0">
            <a:spAutoFit/>
          </a:bodyPr>
          <a:lstStyle/>
          <a:p>
            <a:r>
              <a:rPr lang="zh-CN" altLang="en-US" b="1" spc="300" dirty="0">
                <a:solidFill>
                  <a:srgbClr val="FFFFFF"/>
                </a:solidFill>
                <a:latin typeface="华文彩云" panose="02010800040101010101" pitchFamily="2" charset="-122"/>
                <a:ea typeface="华文彩云" panose="02010800040101010101" pitchFamily="2" charset="-122"/>
              </a:rPr>
              <a:t>论文</a:t>
            </a:r>
            <a:r>
              <a:rPr lang="zh-CN" altLang="en-US" b="1" spc="300" dirty="0" smtClean="0">
                <a:solidFill>
                  <a:srgbClr val="FFFFFF"/>
                </a:solidFill>
                <a:latin typeface="华文彩云" panose="02010800040101010101" pitchFamily="2" charset="-122"/>
                <a:ea typeface="华文彩云" panose="02010800040101010101" pitchFamily="2" charset="-122"/>
              </a:rPr>
              <a:t>总结及致谢</a:t>
            </a:r>
            <a:endParaRPr lang="zh-HK" altLang="en-US" b="1" spc="300" dirty="0">
              <a:solidFill>
                <a:srgbClr val="FFFFFF"/>
              </a:solidFill>
              <a:latin typeface="华文彩云" panose="02010800040101010101" pitchFamily="2" charset="-122"/>
              <a:ea typeface="华文彩云" panose="02010800040101010101" pitchFamily="2" charset="-122"/>
            </a:endParaRPr>
          </a:p>
        </p:txBody>
      </p:sp>
      <p:grpSp>
        <p:nvGrpSpPr>
          <p:cNvPr id="9" name="组合 18"/>
          <p:cNvGrpSpPr/>
          <p:nvPr/>
        </p:nvGrpSpPr>
        <p:grpSpPr>
          <a:xfrm>
            <a:off x="1635920" y="1570452"/>
            <a:ext cx="2212180" cy="2567297"/>
            <a:chOff x="1709739" y="2636838"/>
            <a:chExt cx="1590160" cy="1584325"/>
          </a:xfrm>
          <a:solidFill>
            <a:srgbClr val="FFFFFF"/>
          </a:solidFill>
          <a:effectLst/>
        </p:grpSpPr>
        <p:sp>
          <p:nvSpPr>
            <p:cNvPr id="10"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1"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2"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3"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4"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5"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6"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7"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8"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grpSp>
      <p:sp>
        <p:nvSpPr>
          <p:cNvPr id="19" name="文本框 18"/>
          <p:cNvSpPr txBox="1"/>
          <p:nvPr/>
        </p:nvSpPr>
        <p:spPr>
          <a:xfrm>
            <a:off x="1281115" y="4137747"/>
            <a:ext cx="2657474" cy="461663"/>
          </a:xfrm>
          <a:prstGeom prst="rect">
            <a:avLst/>
          </a:prstGeom>
          <a:noFill/>
        </p:spPr>
        <p:txBody>
          <a:bodyPr wrap="square" lIns="91436" tIns="45719" rIns="91436" bIns="45719" rtlCol="0">
            <a:spAutoFit/>
          </a:bodyPr>
          <a:lstStyle/>
          <a:p>
            <a:pPr algn="ctr"/>
            <a:r>
              <a:rPr lang="zh-CN" altLang="en-US" b="1" spc="300" dirty="0" smtClean="0">
                <a:solidFill>
                  <a:srgbClr val="FFFFFF"/>
                </a:solidFill>
                <a:latin typeface="华文彩云" panose="02010800040101010101" pitchFamily="2" charset="-122"/>
                <a:ea typeface="华文彩云" panose="02010800040101010101" pitchFamily="2" charset="-122"/>
              </a:rPr>
              <a:t>论文的主要内容</a:t>
            </a:r>
            <a:endParaRPr lang="zh-HK" altLang="en-US" b="1" spc="300" dirty="0">
              <a:solidFill>
                <a:srgbClr val="FFFFFF"/>
              </a:solidFill>
              <a:latin typeface="华文彩云" panose="02010800040101010101" pitchFamily="2" charset="-122"/>
              <a:ea typeface="华文彩云"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160173" y="1498600"/>
            <a:ext cx="6307065" cy="4293481"/>
          </a:xfrm>
          <a:prstGeom prst="rect">
            <a:avLst/>
          </a:prstGeom>
        </p:spPr>
        <p:txBody>
          <a:bodyPr wrap="square" lIns="91436" tIns="45719" rIns="91436" bIns="45719">
            <a:spAutoFit/>
          </a:bodyPr>
          <a:lstStyle/>
          <a:p>
            <a:pPr>
              <a:lnSpc>
                <a:spcPct val="130000"/>
              </a:lnSpc>
            </a:pPr>
            <a:r>
              <a:rPr lang="zh-CN" altLang="zh-CN" sz="1800" b="1" dirty="0">
                <a:solidFill>
                  <a:schemeClr val="bg1"/>
                </a:solidFill>
                <a:latin typeface="楷体" panose="02010609060101010101" pitchFamily="49" charset="-122"/>
                <a:ea typeface="楷体" panose="02010609060101010101" pitchFamily="49" charset="-122"/>
              </a:rPr>
              <a:t>现代科技在发展，人们也越来越依赖于电子产品，网上购物，网上聊天，网上预约挂号等，人们有时候也会对网上的价格不放心，甚至觉得不合理，所以就有了竞拍的方式出现。拍卖形式已经处于一个比较流行的阶段，由于方便、公正、公平，所以人们会毫不犹豫的选择了这种比较易掌握的交易平台进行相关的交易。该电子拍卖系统主要是采用了拍卖交易的方式，以竞价的形式进行集中交易，使得“竞价”成为本系统的买卖核心功能，保证了竞价时价格的公平，公正，公开。为实现产品的最大价值，交易者可以快速的定位产品的质量、数量等参数，也可以省去反复谈判、讨价还价的时间，最后可以达到最公平的交易。 </a:t>
            </a:r>
            <a:endParaRPr lang="zh-CN" altLang="zh-CN" sz="1800" b="1" dirty="0">
              <a:solidFill>
                <a:schemeClr val="bg1"/>
              </a:solidFill>
              <a:latin typeface="楷体" panose="02010609060101010101" pitchFamily="49" charset="-122"/>
              <a:ea typeface="楷体" panose="02010609060101010101" pitchFamily="49" charset="-122"/>
            </a:endParaRPr>
          </a:p>
          <a:p>
            <a:pPr>
              <a:lnSpc>
                <a:spcPct val="130000"/>
              </a:lnSpc>
            </a:pPr>
            <a:r>
              <a:rPr lang="zh-CN" altLang="en-US" sz="1200" dirty="0" smtClean="0">
                <a:solidFill>
                  <a:schemeClr val="bg1"/>
                </a:solidFill>
                <a:latin typeface="Century Gothic" panose="020B0502020202020204"/>
                <a:ea typeface="微软雅黑" panose="020B0503020204020204" pitchFamily="34" charset="-122"/>
              </a:rPr>
              <a:t>。</a:t>
            </a:r>
            <a:endParaRPr lang="zh-CN" altLang="en-US" sz="1200" dirty="0">
              <a:solidFill>
                <a:schemeClr val="bg1"/>
              </a:solidFill>
              <a:latin typeface="Century Gothic" panose="020B0502020202020204"/>
              <a:ea typeface="微软雅黑" panose="020B0503020204020204" pitchFamily="34" charset="-122"/>
            </a:endParaRPr>
          </a:p>
        </p:txBody>
      </p:sp>
      <p:sp>
        <p:nvSpPr>
          <p:cNvPr id="9" name="文本框 8">
            <a:hlinkClick r:id="rId1" action="ppaction://hlinksldjump"/>
          </p:cNvPr>
          <p:cNvSpPr txBox="1"/>
          <p:nvPr/>
        </p:nvSpPr>
        <p:spPr>
          <a:xfrm>
            <a:off x="2733113" y="158307"/>
            <a:ext cx="161396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10" name="文本框 9">
            <a:hlinkClick r:id="rId2" action="ppaction://hlinksldjump"/>
          </p:cNvPr>
          <p:cNvSpPr txBox="1"/>
          <p:nvPr/>
        </p:nvSpPr>
        <p:spPr>
          <a:xfrm>
            <a:off x="4089400" y="159528"/>
            <a:ext cx="203200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11" name="文本框 10">
            <a:hlinkClick r:id="rId3" action="ppaction://hlinksldjump"/>
          </p:cNvPr>
          <p:cNvSpPr txBox="1"/>
          <p:nvPr/>
        </p:nvSpPr>
        <p:spPr>
          <a:xfrm>
            <a:off x="5890666" y="149678"/>
            <a:ext cx="199603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12" name="文本框 11">
            <a:hlinkClick r:id="rId4" action="ppaction://hlinksldjump"/>
          </p:cNvPr>
          <p:cNvSpPr txBox="1"/>
          <p:nvPr/>
        </p:nvSpPr>
        <p:spPr>
          <a:xfrm>
            <a:off x="7549732" y="140071"/>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系统测试</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13" name="文本框 12">
            <a:hlinkClick r:id="rId5" action="ppaction://hlinksldjump"/>
          </p:cNvPr>
          <p:cNvSpPr txBox="1"/>
          <p:nvPr/>
        </p:nvSpPr>
        <p:spPr>
          <a:xfrm>
            <a:off x="8624354" y="130309"/>
            <a:ext cx="159321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论文总结及致谢</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30"/>
          <p:cNvCxnSpPr/>
          <p:nvPr/>
        </p:nvCxnSpPr>
        <p:spPr>
          <a:xfrm>
            <a:off x="4202633" y="166025"/>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31"/>
          <p:cNvCxnSpPr/>
          <p:nvPr/>
        </p:nvCxnSpPr>
        <p:spPr>
          <a:xfrm>
            <a:off x="5992266" y="155084"/>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32"/>
          <p:cNvCxnSpPr/>
          <p:nvPr/>
        </p:nvCxnSpPr>
        <p:spPr>
          <a:xfrm>
            <a:off x="7781828" y="142774"/>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33"/>
          <p:cNvCxnSpPr/>
          <p:nvPr/>
        </p:nvCxnSpPr>
        <p:spPr>
          <a:xfrm>
            <a:off x="8624354" y="141121"/>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9" name="文本框 18">
            <a:hlinkClick r:id="rId6" action="ppaction://hlinksldjump"/>
          </p:cNvPr>
          <p:cNvSpPr txBox="1"/>
          <p:nvPr/>
        </p:nvSpPr>
        <p:spPr>
          <a:xfrm>
            <a:off x="1351121" y="158678"/>
            <a:ext cx="1280392" cy="276999"/>
          </a:xfrm>
          <a:prstGeom prst="rect">
            <a:avLst/>
          </a:prstGeom>
          <a:solidFill>
            <a:srgbClr val="FFFFFF"/>
          </a:solidFill>
        </p:spPr>
        <p:txBody>
          <a:bodyPr wrap="square" lIns="91436" tIns="45719" rIns="91436" bIns="45719" rtlCol="0">
            <a:spAutoFit/>
          </a:bodyPr>
          <a:lstStyle/>
          <a:p>
            <a:pPr algn="ctr"/>
            <a:r>
              <a:rPr lang="zh-CN" altLang="en-US" sz="1200" spc="300" dirty="0">
                <a:solidFill>
                  <a:schemeClr val="tx2"/>
                </a:solidFill>
                <a:latin typeface="微软雅黑" panose="020B0503020204020204" pitchFamily="34" charset="-122"/>
                <a:ea typeface="微软雅黑" panose="020B0503020204020204" pitchFamily="34" charset="-122"/>
              </a:rPr>
              <a:t>论文绪论</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cxnSp>
        <p:nvCxnSpPr>
          <p:cNvPr id="20" name="直接连接符 30"/>
          <p:cNvCxnSpPr/>
          <p:nvPr/>
        </p:nvCxnSpPr>
        <p:spPr>
          <a:xfrm>
            <a:off x="2733113" y="135715"/>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5796452" y="998833"/>
            <a:ext cx="1034506" cy="523220"/>
          </a:xfrm>
          <a:prstGeom prst="rect">
            <a:avLst/>
          </a:prstGeom>
          <a:noFill/>
        </p:spPr>
        <p:txBody>
          <a:bodyPr wrap="square" rtlCol="0">
            <a:spAutoFit/>
          </a:bodyPr>
          <a:lstStyle/>
          <a:p>
            <a:r>
              <a:rPr lang="zh-CN" altLang="en-US" sz="2800" b="1" dirty="0" smtClean="0">
                <a:solidFill>
                  <a:schemeClr val="bg1"/>
                </a:solidFill>
                <a:latin typeface="华文行楷" panose="02010800040101010101" pitchFamily="2" charset="-122"/>
                <a:ea typeface="华文行楷" panose="02010800040101010101" pitchFamily="2" charset="-122"/>
              </a:rPr>
              <a:t>绪论</a:t>
            </a:r>
            <a:endParaRPr lang="zh-CN" altLang="en-US" sz="2800" b="1" dirty="0">
              <a:solidFill>
                <a:schemeClr val="bg1"/>
              </a:solidFill>
              <a:latin typeface="华文行楷" panose="02010800040101010101" pitchFamily="2" charset="-122"/>
              <a:ea typeface="华文行楷"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9">
            <a:hlinkClick r:id="rId1" action="ppaction://hlinksldjump"/>
          </p:cNvPr>
          <p:cNvSpPr txBox="1"/>
          <p:nvPr/>
        </p:nvSpPr>
        <p:spPr>
          <a:xfrm>
            <a:off x="4089400" y="159528"/>
            <a:ext cx="2032000"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24" name="文本框 10">
            <a:hlinkClick r:id="rId2" action="ppaction://hlinksldjump"/>
          </p:cNvPr>
          <p:cNvSpPr txBox="1"/>
          <p:nvPr/>
        </p:nvSpPr>
        <p:spPr>
          <a:xfrm>
            <a:off x="5890666" y="149678"/>
            <a:ext cx="199603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25" name="文本框 11">
            <a:hlinkClick r:id="rId3" action="ppaction://hlinksldjump"/>
          </p:cNvPr>
          <p:cNvSpPr txBox="1"/>
          <p:nvPr/>
        </p:nvSpPr>
        <p:spPr>
          <a:xfrm>
            <a:off x="7549732" y="140071"/>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系统测试</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26" name="文本框 12">
            <a:hlinkClick r:id="rId4" action="ppaction://hlinksldjump"/>
          </p:cNvPr>
          <p:cNvSpPr txBox="1"/>
          <p:nvPr/>
        </p:nvSpPr>
        <p:spPr>
          <a:xfrm>
            <a:off x="8609432" y="152380"/>
            <a:ext cx="158338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论文总结及致谢</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cxnSp>
        <p:nvCxnSpPr>
          <p:cNvPr id="27" name="直接连接符 30"/>
          <p:cNvCxnSpPr/>
          <p:nvPr/>
        </p:nvCxnSpPr>
        <p:spPr>
          <a:xfrm>
            <a:off x="4202633" y="166025"/>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8" name="直接连接符 31"/>
          <p:cNvCxnSpPr/>
          <p:nvPr/>
        </p:nvCxnSpPr>
        <p:spPr>
          <a:xfrm>
            <a:off x="5992266" y="155084"/>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9" name="直接连接符 32"/>
          <p:cNvCxnSpPr/>
          <p:nvPr/>
        </p:nvCxnSpPr>
        <p:spPr>
          <a:xfrm>
            <a:off x="7781828" y="142774"/>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0" name="直接连接符 33"/>
          <p:cNvCxnSpPr/>
          <p:nvPr/>
        </p:nvCxnSpPr>
        <p:spPr>
          <a:xfrm>
            <a:off x="8624354" y="141121"/>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2" name="直接连接符 30"/>
          <p:cNvCxnSpPr/>
          <p:nvPr/>
        </p:nvCxnSpPr>
        <p:spPr>
          <a:xfrm>
            <a:off x="2517213" y="162230"/>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33" name="文本框 8">
            <a:hlinkClick r:id="rId5" action="ppaction://hlinksldjump"/>
          </p:cNvPr>
          <p:cNvSpPr txBox="1"/>
          <p:nvPr/>
        </p:nvSpPr>
        <p:spPr>
          <a:xfrm>
            <a:off x="1452721" y="125953"/>
            <a:ext cx="1280392" cy="281353"/>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4" name="文本框 18">
            <a:hlinkClick r:id="rId6" action="ppaction://hlinksldjump"/>
          </p:cNvPr>
          <p:cNvSpPr txBox="1"/>
          <p:nvPr/>
        </p:nvSpPr>
        <p:spPr>
          <a:xfrm>
            <a:off x="2603986" y="137739"/>
            <a:ext cx="1572187" cy="276997"/>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sp>
        <p:nvSpPr>
          <p:cNvPr id="36" name="TextBox 35"/>
          <p:cNvSpPr txBox="1"/>
          <p:nvPr/>
        </p:nvSpPr>
        <p:spPr>
          <a:xfrm>
            <a:off x="1994407" y="850900"/>
            <a:ext cx="7995718" cy="923330"/>
          </a:xfrm>
          <a:prstGeom prst="rect">
            <a:avLst/>
          </a:prstGeom>
          <a:noFill/>
        </p:spPr>
        <p:txBody>
          <a:bodyPr wrap="square" rtlCol="0">
            <a:spAutoFit/>
          </a:bodyPr>
          <a:lstStyle/>
          <a:p>
            <a:r>
              <a:rPr lang="zh-CN" altLang="en-US" sz="1800" dirty="0" smtClean="0">
                <a:solidFill>
                  <a:schemeClr val="bg1"/>
                </a:solidFill>
                <a:latin typeface="楷体" panose="02010609060101010101" pitchFamily="49" charset="-122"/>
                <a:ea typeface="楷体" panose="02010609060101010101" pitchFamily="49" charset="-122"/>
              </a:rPr>
              <a:t>本次开发结合了多个平台，介绍了</a:t>
            </a:r>
            <a:r>
              <a:rPr lang="en-US" altLang="zh-CN" sz="1800" dirty="0" smtClean="0">
                <a:solidFill>
                  <a:schemeClr val="bg1"/>
                </a:solidFill>
                <a:latin typeface="楷体" panose="02010609060101010101" pitchFamily="49" charset="-122"/>
                <a:ea typeface="楷体" panose="02010609060101010101" pitchFamily="49" charset="-122"/>
              </a:rPr>
              <a:t>Android </a:t>
            </a:r>
            <a:r>
              <a:rPr lang="zh-CN" altLang="en-US" sz="1800" dirty="0" smtClean="0">
                <a:solidFill>
                  <a:schemeClr val="bg1"/>
                </a:solidFill>
                <a:latin typeface="楷体" panose="02010609060101010101" pitchFamily="49" charset="-122"/>
                <a:ea typeface="楷体" panose="02010609060101010101" pitchFamily="49" charset="-122"/>
              </a:rPr>
              <a:t>平台的优点，</a:t>
            </a:r>
            <a:r>
              <a:rPr lang="en-US" altLang="zh-CN" sz="1800" dirty="0" smtClean="0">
                <a:solidFill>
                  <a:schemeClr val="bg1"/>
                </a:solidFill>
                <a:latin typeface="楷体" panose="02010609060101010101" pitchFamily="49" charset="-122"/>
                <a:ea typeface="楷体" panose="02010609060101010101" pitchFamily="49" charset="-122"/>
              </a:rPr>
              <a:t>JAVA</a:t>
            </a:r>
            <a:r>
              <a:rPr lang="zh-CN" altLang="en-US" sz="1800" dirty="0" smtClean="0">
                <a:solidFill>
                  <a:schemeClr val="bg1"/>
                </a:solidFill>
                <a:latin typeface="楷体" panose="02010609060101010101" pitchFamily="49" charset="-122"/>
                <a:ea typeface="楷体" panose="02010609060101010101" pitchFamily="49" charset="-122"/>
              </a:rPr>
              <a:t>环境的配置，</a:t>
            </a:r>
            <a:r>
              <a:rPr lang="en-US" altLang="zh-CN" sz="1800" dirty="0" smtClean="0">
                <a:solidFill>
                  <a:schemeClr val="bg1"/>
                </a:solidFill>
                <a:latin typeface="楷体" panose="02010609060101010101" pitchFamily="49" charset="-122"/>
                <a:ea typeface="楷体" panose="02010609060101010101" pitchFamily="49" charset="-122"/>
              </a:rPr>
              <a:t>Eclipse</a:t>
            </a:r>
            <a:r>
              <a:rPr lang="zh-CN" altLang="en-US" sz="1800" dirty="0" smtClean="0">
                <a:solidFill>
                  <a:schemeClr val="bg1"/>
                </a:solidFill>
                <a:latin typeface="楷体" panose="02010609060101010101" pitchFamily="49" charset="-122"/>
                <a:ea typeface="楷体" panose="02010609060101010101" pitchFamily="49" charset="-122"/>
              </a:rPr>
              <a:t>的安装，</a:t>
            </a:r>
            <a:r>
              <a:rPr lang="en-US" altLang="zh-CN" sz="1800" dirty="0" smtClean="0">
                <a:solidFill>
                  <a:schemeClr val="bg1"/>
                </a:solidFill>
                <a:latin typeface="楷体" panose="02010609060101010101" pitchFamily="49" charset="-122"/>
                <a:ea typeface="楷体" panose="02010609060101010101" pitchFamily="49" charset="-122"/>
              </a:rPr>
              <a:t>Tomcat</a:t>
            </a:r>
            <a:r>
              <a:rPr lang="zh-CN" altLang="en-US" sz="1800" dirty="0" smtClean="0">
                <a:solidFill>
                  <a:schemeClr val="bg1"/>
                </a:solidFill>
                <a:latin typeface="楷体" panose="02010609060101010101" pitchFamily="49" charset="-122"/>
                <a:ea typeface="楷体" panose="02010609060101010101" pitchFamily="49" charset="-122"/>
              </a:rPr>
              <a:t>和数据库的相关介绍和安装。让我们对整个开发平台有了很深刻的了解。下列简单列举了相关平台的图片</a:t>
            </a:r>
            <a:endParaRPr lang="zh-CN" altLang="en-US" sz="1800" dirty="0">
              <a:solidFill>
                <a:schemeClr val="bg1"/>
              </a:solidFill>
              <a:latin typeface="楷体" panose="02010609060101010101" pitchFamily="49" charset="-122"/>
              <a:ea typeface="楷体" panose="02010609060101010101" pitchFamily="49" charset="-122"/>
            </a:endParaRPr>
          </a:p>
        </p:txBody>
      </p:sp>
      <p:pic>
        <p:nvPicPr>
          <p:cNvPr id="37" name="图片 3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94407" y="2208904"/>
            <a:ext cx="1595438" cy="1950045"/>
          </a:xfrm>
          <a:prstGeom prst="rect">
            <a:avLst/>
          </a:prstGeom>
        </p:spPr>
      </p:pic>
      <p:pic>
        <p:nvPicPr>
          <p:cNvPr id="38" name="图片 37"/>
          <p:cNvPicPr/>
          <p:nvPr/>
        </p:nvPicPr>
        <p:blipFill>
          <a:blip r:embed="rId8">
            <a:extLst>
              <a:ext uri="{28A0092B-C50C-407E-A947-70E740481C1C}">
                <a14:useLocalDpi xmlns:a14="http://schemas.microsoft.com/office/drawing/2010/main" val="0"/>
              </a:ext>
            </a:extLst>
          </a:blip>
          <a:stretch>
            <a:fillRect/>
          </a:stretch>
        </p:blipFill>
        <p:spPr>
          <a:xfrm>
            <a:off x="3858673" y="2208904"/>
            <a:ext cx="1594800" cy="1951200"/>
          </a:xfrm>
          <a:prstGeom prst="rect">
            <a:avLst/>
          </a:prstGeom>
        </p:spPr>
      </p:pic>
      <p:pic>
        <p:nvPicPr>
          <p:cNvPr id="39" name="图片 3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890666" y="2051745"/>
            <a:ext cx="3400425" cy="1299171"/>
          </a:xfrm>
          <a:prstGeom prst="rect">
            <a:avLst/>
          </a:prstGeom>
        </p:spPr>
      </p:pic>
      <p:pic>
        <p:nvPicPr>
          <p:cNvPr id="40" name="图片 3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90666" y="3327401"/>
            <a:ext cx="3400425" cy="1381125"/>
          </a:xfrm>
          <a:prstGeom prst="rect">
            <a:avLst/>
          </a:prstGeom>
        </p:spPr>
      </p:pic>
      <p:pic>
        <p:nvPicPr>
          <p:cNvPr id="41" name="图片 4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90666" y="4708526"/>
            <a:ext cx="3400425" cy="13811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0">
            <a:hlinkClick r:id="rId1" action="ppaction://hlinksldjump"/>
          </p:cNvPr>
          <p:cNvSpPr txBox="1"/>
          <p:nvPr/>
        </p:nvSpPr>
        <p:spPr>
          <a:xfrm>
            <a:off x="5890666" y="149678"/>
            <a:ext cx="1996034"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20" name="文本框 11">
            <a:hlinkClick r:id="rId2" action="ppaction://hlinksldjump"/>
          </p:cNvPr>
          <p:cNvSpPr txBox="1"/>
          <p:nvPr/>
        </p:nvSpPr>
        <p:spPr>
          <a:xfrm>
            <a:off x="7549732" y="140071"/>
            <a:ext cx="1295400" cy="276999"/>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系统测试</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21" name="文本框 12">
            <a:hlinkClick r:id="rId3" action="ppaction://hlinksldjump"/>
          </p:cNvPr>
          <p:cNvSpPr txBox="1"/>
          <p:nvPr/>
        </p:nvSpPr>
        <p:spPr>
          <a:xfrm>
            <a:off x="8609432" y="125953"/>
            <a:ext cx="158338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论文总结及致谢</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cxnSp>
        <p:nvCxnSpPr>
          <p:cNvPr id="22" name="直接连接符 30"/>
          <p:cNvCxnSpPr/>
          <p:nvPr/>
        </p:nvCxnSpPr>
        <p:spPr>
          <a:xfrm>
            <a:off x="3948633" y="166025"/>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3" name="直接连接符 31"/>
          <p:cNvCxnSpPr/>
          <p:nvPr/>
        </p:nvCxnSpPr>
        <p:spPr>
          <a:xfrm>
            <a:off x="5992266" y="155084"/>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4" name="直接连接符 32"/>
          <p:cNvCxnSpPr/>
          <p:nvPr/>
        </p:nvCxnSpPr>
        <p:spPr>
          <a:xfrm>
            <a:off x="7781828" y="142774"/>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33"/>
          <p:cNvCxnSpPr/>
          <p:nvPr/>
        </p:nvCxnSpPr>
        <p:spPr>
          <a:xfrm>
            <a:off x="8624354" y="141121"/>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6" name="直接连接符 30"/>
          <p:cNvCxnSpPr/>
          <p:nvPr/>
        </p:nvCxnSpPr>
        <p:spPr>
          <a:xfrm>
            <a:off x="2517213" y="162230"/>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7" name="文本框 8">
            <a:hlinkClick r:id="rId4" action="ppaction://hlinksldjump"/>
          </p:cNvPr>
          <p:cNvSpPr txBox="1"/>
          <p:nvPr/>
        </p:nvSpPr>
        <p:spPr>
          <a:xfrm>
            <a:off x="1452721" y="125953"/>
            <a:ext cx="1280392" cy="281353"/>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5" name="文本框 18">
            <a:hlinkClick r:id="rId5" action="ppaction://hlinksldjump"/>
          </p:cNvPr>
          <p:cNvSpPr txBox="1"/>
          <p:nvPr/>
        </p:nvSpPr>
        <p:spPr>
          <a:xfrm>
            <a:off x="3989346" y="141121"/>
            <a:ext cx="1901320" cy="277922"/>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sp>
        <p:nvSpPr>
          <p:cNvPr id="36" name="文本框 8">
            <a:hlinkClick r:id="rId6" action="ppaction://hlinksldjump"/>
          </p:cNvPr>
          <p:cNvSpPr txBox="1"/>
          <p:nvPr/>
        </p:nvSpPr>
        <p:spPr>
          <a:xfrm>
            <a:off x="2517213" y="152380"/>
            <a:ext cx="1573733"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16" name="TextBox 15"/>
          <p:cNvSpPr txBox="1"/>
          <p:nvPr/>
        </p:nvSpPr>
        <p:spPr>
          <a:xfrm>
            <a:off x="2346918" y="927099"/>
            <a:ext cx="6990932" cy="646331"/>
          </a:xfrm>
          <a:prstGeom prst="rect">
            <a:avLst/>
          </a:prstGeom>
          <a:noFill/>
        </p:spPr>
        <p:txBody>
          <a:bodyPr wrap="square" rtlCol="0">
            <a:spAutoFit/>
          </a:bodyPr>
          <a:lstStyle/>
          <a:p>
            <a:r>
              <a:rPr lang="zh-CN" altLang="en-US" sz="1800" b="1" dirty="0" smtClean="0">
                <a:solidFill>
                  <a:schemeClr val="bg1"/>
                </a:solidFill>
                <a:latin typeface="楷体" panose="02010609060101010101" pitchFamily="49" charset="-122"/>
                <a:ea typeface="楷体" panose="02010609060101010101" pitchFamily="49" charset="-122"/>
              </a:rPr>
              <a:t>我们对这个系统进行了深刻的分析，包括功能分析，性能分析，以及整个系统的架构分析。下图就是该系统的架构图</a:t>
            </a:r>
            <a:endParaRPr lang="zh-CN" altLang="en-US" sz="1800" b="1" dirty="0">
              <a:solidFill>
                <a:schemeClr val="bg1"/>
              </a:solidFill>
              <a:latin typeface="楷体" panose="02010609060101010101" pitchFamily="49" charset="-122"/>
              <a:ea typeface="楷体" panose="02010609060101010101" pitchFamily="49" charset="-122"/>
            </a:endParaRPr>
          </a:p>
        </p:txBody>
      </p:sp>
      <p:sp>
        <p:nvSpPr>
          <p:cNvPr id="39" name="文本框 29"/>
          <p:cNvSpPr txBox="1">
            <a:spLocks noChangeArrowheads="1"/>
          </p:cNvSpPr>
          <p:nvPr/>
        </p:nvSpPr>
        <p:spPr bwMode="auto">
          <a:xfrm>
            <a:off x="3733800" y="1730376"/>
            <a:ext cx="4582621" cy="330200"/>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电子拍卖系统</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cxnSp>
        <p:nvCxnSpPr>
          <p:cNvPr id="1027" name="直接箭头连接符 31"/>
          <p:cNvCxnSpPr>
            <a:cxnSpLocks noChangeShapeType="1"/>
          </p:cNvCxnSpPr>
          <p:nvPr/>
        </p:nvCxnSpPr>
        <p:spPr bwMode="auto">
          <a:xfrm>
            <a:off x="5935607" y="2071688"/>
            <a:ext cx="0" cy="4762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sp>
        <p:nvSpPr>
          <p:cNvPr id="40" name="直接连接符 33"/>
          <p:cNvSpPr>
            <a:spLocks noChangeShapeType="1"/>
          </p:cNvSpPr>
          <p:nvPr/>
        </p:nvSpPr>
        <p:spPr bwMode="auto">
          <a:xfrm>
            <a:off x="3543244" y="2547938"/>
            <a:ext cx="5024438"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cxnSp>
        <p:nvCxnSpPr>
          <p:cNvPr id="1029" name="直接箭头连接符 32"/>
          <p:cNvCxnSpPr>
            <a:cxnSpLocks noChangeShapeType="1"/>
          </p:cNvCxnSpPr>
          <p:nvPr/>
        </p:nvCxnSpPr>
        <p:spPr bwMode="auto">
          <a:xfrm>
            <a:off x="3545322" y="2547938"/>
            <a:ext cx="0" cy="5524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cxnSp>
        <p:nvCxnSpPr>
          <p:cNvPr id="1030" name="直接箭头连接符 32"/>
          <p:cNvCxnSpPr>
            <a:cxnSpLocks noChangeShapeType="1"/>
          </p:cNvCxnSpPr>
          <p:nvPr/>
        </p:nvCxnSpPr>
        <p:spPr bwMode="auto">
          <a:xfrm>
            <a:off x="8552298" y="2573338"/>
            <a:ext cx="0" cy="5524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cxnSp>
        <p:nvCxnSpPr>
          <p:cNvPr id="1031" name="直接箭头连接符 32"/>
          <p:cNvCxnSpPr>
            <a:cxnSpLocks noChangeShapeType="1"/>
          </p:cNvCxnSpPr>
          <p:nvPr/>
        </p:nvCxnSpPr>
        <p:spPr bwMode="auto">
          <a:xfrm>
            <a:off x="6795541" y="2589214"/>
            <a:ext cx="0" cy="5524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cxnSp>
        <p:nvCxnSpPr>
          <p:cNvPr id="1032" name="直接箭头连接符 32"/>
          <p:cNvCxnSpPr>
            <a:cxnSpLocks noChangeShapeType="1"/>
          </p:cNvCxnSpPr>
          <p:nvPr/>
        </p:nvCxnSpPr>
        <p:spPr bwMode="auto">
          <a:xfrm>
            <a:off x="5113582" y="2573338"/>
            <a:ext cx="0" cy="5524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sp>
        <p:nvSpPr>
          <p:cNvPr id="41" name="文本框 45"/>
          <p:cNvSpPr txBox="1">
            <a:spLocks noChangeArrowheads="1"/>
          </p:cNvSpPr>
          <p:nvPr/>
        </p:nvSpPr>
        <p:spPr bwMode="auto">
          <a:xfrm>
            <a:off x="2946848" y="3125788"/>
            <a:ext cx="1057275" cy="304800"/>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just"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查询流拍物品</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3" name="文本框 51"/>
          <p:cNvSpPr txBox="1">
            <a:spLocks noChangeArrowheads="1"/>
          </p:cNvSpPr>
          <p:nvPr/>
        </p:nvSpPr>
        <p:spPr bwMode="auto">
          <a:xfrm>
            <a:off x="4549565" y="3100388"/>
            <a:ext cx="1247775" cy="304800"/>
          </a:xfrm>
          <a:prstGeom prst="rect">
            <a:avLst/>
          </a:prstGeom>
          <a:solidFill>
            <a:schemeClr val="bg1"/>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管理物品</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4" name="文本框 50"/>
          <p:cNvSpPr txBox="1">
            <a:spLocks noChangeArrowheads="1"/>
          </p:cNvSpPr>
          <p:nvPr/>
        </p:nvSpPr>
        <p:spPr bwMode="auto">
          <a:xfrm>
            <a:off x="6254211" y="3079752"/>
            <a:ext cx="1133475" cy="304800"/>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管理拍卖物品</a:t>
            </a: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5" name="文本框 42"/>
          <p:cNvSpPr txBox="1">
            <a:spLocks noChangeArrowheads="1"/>
          </p:cNvSpPr>
          <p:nvPr/>
        </p:nvSpPr>
        <p:spPr bwMode="auto">
          <a:xfrm>
            <a:off x="7886700" y="3079752"/>
            <a:ext cx="1143000" cy="304800"/>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参与竞拍</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cxnSp>
        <p:nvCxnSpPr>
          <p:cNvPr id="1038" name="直接箭头连接符 52"/>
          <p:cNvCxnSpPr>
            <a:cxnSpLocks noChangeShapeType="1"/>
          </p:cNvCxnSpPr>
          <p:nvPr/>
        </p:nvCxnSpPr>
        <p:spPr bwMode="auto">
          <a:xfrm>
            <a:off x="3533213" y="3443289"/>
            <a:ext cx="0" cy="1019175"/>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cxnSp>
        <p:nvCxnSpPr>
          <p:cNvPr id="1039" name="直接箭头连接符 55"/>
          <p:cNvCxnSpPr>
            <a:cxnSpLocks noChangeShapeType="1"/>
          </p:cNvCxnSpPr>
          <p:nvPr/>
        </p:nvCxnSpPr>
        <p:spPr bwMode="auto">
          <a:xfrm>
            <a:off x="5113582" y="3430588"/>
            <a:ext cx="0" cy="352425"/>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sp>
        <p:nvSpPr>
          <p:cNvPr id="46" name="直接连接符 62"/>
          <p:cNvSpPr>
            <a:spLocks noChangeShapeType="1"/>
          </p:cNvSpPr>
          <p:nvPr/>
        </p:nvSpPr>
        <p:spPr bwMode="auto">
          <a:xfrm>
            <a:off x="4708525" y="3778253"/>
            <a:ext cx="895350"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cxnSp>
        <p:nvCxnSpPr>
          <p:cNvPr id="1041" name="直接箭头连接符 63"/>
          <p:cNvCxnSpPr>
            <a:cxnSpLocks noChangeShapeType="1"/>
          </p:cNvCxnSpPr>
          <p:nvPr/>
        </p:nvCxnSpPr>
        <p:spPr bwMode="auto">
          <a:xfrm>
            <a:off x="4708525" y="3795714"/>
            <a:ext cx="0" cy="6667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cxnSp>
        <p:nvCxnSpPr>
          <p:cNvPr id="1042" name="直接箭头连接符 63"/>
          <p:cNvCxnSpPr>
            <a:cxnSpLocks noChangeShapeType="1"/>
          </p:cNvCxnSpPr>
          <p:nvPr/>
        </p:nvCxnSpPr>
        <p:spPr bwMode="auto">
          <a:xfrm>
            <a:off x="5603875" y="3787776"/>
            <a:ext cx="0" cy="6667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cxnSp>
        <p:nvCxnSpPr>
          <p:cNvPr id="56" name="直接箭头连接符 55"/>
          <p:cNvCxnSpPr>
            <a:cxnSpLocks noChangeShapeType="1"/>
          </p:cNvCxnSpPr>
          <p:nvPr/>
        </p:nvCxnSpPr>
        <p:spPr bwMode="auto">
          <a:xfrm>
            <a:off x="6795541" y="3443289"/>
            <a:ext cx="0" cy="352425"/>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sp>
        <p:nvSpPr>
          <p:cNvPr id="57" name="直接连接符 62"/>
          <p:cNvSpPr>
            <a:spLocks noChangeShapeType="1"/>
          </p:cNvSpPr>
          <p:nvPr/>
        </p:nvSpPr>
        <p:spPr bwMode="auto">
          <a:xfrm>
            <a:off x="6347866" y="3760790"/>
            <a:ext cx="895350"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cxnSp>
        <p:nvCxnSpPr>
          <p:cNvPr id="58" name="直接箭头连接符 63"/>
          <p:cNvCxnSpPr>
            <a:cxnSpLocks noChangeShapeType="1"/>
          </p:cNvCxnSpPr>
          <p:nvPr/>
        </p:nvCxnSpPr>
        <p:spPr bwMode="auto">
          <a:xfrm>
            <a:off x="6347866" y="3760790"/>
            <a:ext cx="0" cy="6667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cxnSp>
        <p:nvCxnSpPr>
          <p:cNvPr id="59" name="直接箭头连接符 63"/>
          <p:cNvCxnSpPr>
            <a:cxnSpLocks noChangeShapeType="1"/>
          </p:cNvCxnSpPr>
          <p:nvPr/>
        </p:nvCxnSpPr>
        <p:spPr bwMode="auto">
          <a:xfrm>
            <a:off x="7234732" y="3760790"/>
            <a:ext cx="0" cy="6667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cxnSp>
        <p:nvCxnSpPr>
          <p:cNvPr id="60" name="直接箭头连接符 59"/>
          <p:cNvCxnSpPr>
            <a:cxnSpLocks noChangeShapeType="1"/>
          </p:cNvCxnSpPr>
          <p:nvPr/>
        </p:nvCxnSpPr>
        <p:spPr bwMode="auto">
          <a:xfrm>
            <a:off x="8545530" y="3465514"/>
            <a:ext cx="0" cy="352425"/>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sp>
        <p:nvSpPr>
          <p:cNvPr id="61" name="直接连接符 62"/>
          <p:cNvSpPr>
            <a:spLocks noChangeShapeType="1"/>
          </p:cNvSpPr>
          <p:nvPr/>
        </p:nvSpPr>
        <p:spPr bwMode="auto">
          <a:xfrm>
            <a:off x="8058036" y="3795714"/>
            <a:ext cx="895350"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cxnSp>
        <p:nvCxnSpPr>
          <p:cNvPr id="62" name="直接箭头连接符 63"/>
          <p:cNvCxnSpPr>
            <a:cxnSpLocks noChangeShapeType="1"/>
          </p:cNvCxnSpPr>
          <p:nvPr/>
        </p:nvCxnSpPr>
        <p:spPr bwMode="auto">
          <a:xfrm>
            <a:off x="8040040" y="3787776"/>
            <a:ext cx="0" cy="6667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cxnSp>
        <p:nvCxnSpPr>
          <p:cNvPr id="63" name="直接箭头连接符 63"/>
          <p:cNvCxnSpPr>
            <a:cxnSpLocks noChangeShapeType="1"/>
          </p:cNvCxnSpPr>
          <p:nvPr/>
        </p:nvCxnSpPr>
        <p:spPr bwMode="auto">
          <a:xfrm>
            <a:off x="8953386" y="3787776"/>
            <a:ext cx="0" cy="666750"/>
          </a:xfrm>
          <a:prstGeom prst="straightConnector1">
            <a:avLst/>
          </a:prstGeom>
          <a:noFill/>
          <a:ln w="9525">
            <a:solidFill>
              <a:srgbClr val="000000"/>
            </a:solidFill>
            <a:round/>
            <a:tailEnd type="arrow" w="med" len="med"/>
          </a:ln>
          <a:extLst>
            <a:ext uri="{909E8E84-426E-40DD-AFC4-6F175D3DCCD1}">
              <a14:hiddenFill xmlns:a14="http://schemas.microsoft.com/office/drawing/2010/main">
                <a:noFill/>
              </a14:hiddenFill>
            </a:ext>
          </a:extLst>
        </p:spPr>
      </p:cxnSp>
      <p:sp>
        <p:nvSpPr>
          <p:cNvPr id="47" name="文本框 65"/>
          <p:cNvSpPr txBox="1">
            <a:spLocks noChangeArrowheads="1"/>
          </p:cNvSpPr>
          <p:nvPr/>
        </p:nvSpPr>
        <p:spPr bwMode="auto">
          <a:xfrm>
            <a:off x="2750323" y="4465639"/>
            <a:ext cx="1107512" cy="523875"/>
          </a:xfrm>
          <a:prstGeom prst="rect">
            <a:avLst/>
          </a:prstGeom>
          <a:solidFill>
            <a:schemeClr val="bg1"/>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获取系统中的</a:t>
            </a:r>
            <a:endPar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流拍物品</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8" name="文本框 65"/>
          <p:cNvSpPr txBox="1">
            <a:spLocks noChangeArrowheads="1"/>
          </p:cNvSpPr>
          <p:nvPr/>
        </p:nvSpPr>
        <p:spPr bwMode="auto">
          <a:xfrm>
            <a:off x="4018369" y="4454526"/>
            <a:ext cx="800100" cy="523875"/>
          </a:xfrm>
          <a:prstGeom prst="rect">
            <a:avLst/>
          </a:prstGeom>
          <a:solidFill>
            <a:schemeClr val="bg1"/>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获取系统中的</a:t>
            </a:r>
            <a:endPar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流拍物品</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49" name="文本框 65"/>
          <p:cNvSpPr txBox="1">
            <a:spLocks noChangeArrowheads="1"/>
          </p:cNvSpPr>
          <p:nvPr/>
        </p:nvSpPr>
        <p:spPr bwMode="auto">
          <a:xfrm>
            <a:off x="4927012" y="4452939"/>
            <a:ext cx="810115" cy="523875"/>
          </a:xfrm>
          <a:prstGeom prst="rect">
            <a:avLst/>
          </a:prstGeom>
          <a:solidFill>
            <a:schemeClr val="bg1"/>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获取系统中的</a:t>
            </a:r>
            <a:endPar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流拍物品</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50" name="文本框 65"/>
          <p:cNvSpPr txBox="1">
            <a:spLocks noChangeArrowheads="1"/>
          </p:cNvSpPr>
          <p:nvPr/>
        </p:nvSpPr>
        <p:spPr bwMode="auto">
          <a:xfrm>
            <a:off x="5842384" y="4464052"/>
            <a:ext cx="698774" cy="523875"/>
          </a:xfrm>
          <a:prstGeom prst="rect">
            <a:avLst/>
          </a:prstGeom>
          <a:solidFill>
            <a:schemeClr val="bg1"/>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获取系统中的</a:t>
            </a:r>
            <a:endPar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流拍物品</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52" name="文本框 68"/>
          <p:cNvSpPr txBox="1">
            <a:spLocks noChangeArrowheads="1"/>
          </p:cNvSpPr>
          <p:nvPr/>
        </p:nvSpPr>
        <p:spPr bwMode="auto">
          <a:xfrm>
            <a:off x="6654261" y="4454526"/>
            <a:ext cx="733425" cy="523875"/>
          </a:xfrm>
          <a:prstGeom prst="rect">
            <a:avLst/>
          </a:prstGeom>
          <a:solidFill>
            <a:schemeClr val="bg1"/>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添加拍卖物品</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53" name="文本框 67"/>
          <p:cNvSpPr txBox="1">
            <a:spLocks noChangeArrowheads="1"/>
          </p:cNvSpPr>
          <p:nvPr/>
        </p:nvSpPr>
        <p:spPr bwMode="auto">
          <a:xfrm>
            <a:off x="7582996" y="4479926"/>
            <a:ext cx="733425" cy="523875"/>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查看自己竞标</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
        <p:nvSpPr>
          <p:cNvPr id="54" name="文本框 66"/>
          <p:cNvSpPr txBox="1">
            <a:spLocks noChangeArrowheads="1"/>
          </p:cNvSpPr>
          <p:nvPr/>
        </p:nvSpPr>
        <p:spPr bwMode="auto">
          <a:xfrm>
            <a:off x="8552298" y="4494213"/>
            <a:ext cx="730993" cy="523875"/>
          </a:xfrm>
          <a:prstGeom prst="rect">
            <a:avLst/>
          </a:prstGeom>
          <a:solidFill>
            <a:srgbClr val="FFFFFF"/>
          </a:solidFill>
          <a:ln w="6350">
            <a:solidFill>
              <a:srgbClr val="000000"/>
            </a:solidFill>
            <a:miter lim="800000"/>
          </a:ln>
        </p:spPr>
        <p:txBody>
          <a:bodyPr vert="horz" wrap="square" lIns="91440" tIns="45720" rIns="91440" bIns="45720" numCol="1" anchor="t" anchorCtr="0" compatLnSpc="1"/>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0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宋体" panose="02010600030101010101" pitchFamily="2" charset="-122"/>
              </a:rPr>
              <a:t>查看竞标物品</a:t>
            </a:r>
            <a:endParaRPr kumimoji="0" lang="zh-CN" altLang="zh-CN" sz="18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isContent="1"/>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直接连接符 21"/>
          <p:cNvCxnSpPr/>
          <p:nvPr/>
        </p:nvCxnSpPr>
        <p:spPr>
          <a:xfrm>
            <a:off x="3496247" y="2297861"/>
            <a:ext cx="2251250" cy="114781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5" name="直接连接符 27"/>
          <p:cNvCxnSpPr/>
          <p:nvPr/>
        </p:nvCxnSpPr>
        <p:spPr>
          <a:xfrm flipH="1" flipV="1">
            <a:off x="6525716" y="4017662"/>
            <a:ext cx="1636223" cy="991367"/>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直接连接符 31"/>
          <p:cNvCxnSpPr/>
          <p:nvPr/>
        </p:nvCxnSpPr>
        <p:spPr>
          <a:xfrm>
            <a:off x="6083272" y="166025"/>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连接符 32"/>
          <p:cNvCxnSpPr/>
          <p:nvPr/>
        </p:nvCxnSpPr>
        <p:spPr>
          <a:xfrm>
            <a:off x="8145957" y="114577"/>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33"/>
          <p:cNvCxnSpPr/>
          <p:nvPr/>
        </p:nvCxnSpPr>
        <p:spPr>
          <a:xfrm>
            <a:off x="9039614" y="125265"/>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18"/>
          <p:cNvCxnSpPr/>
          <p:nvPr/>
        </p:nvCxnSpPr>
        <p:spPr>
          <a:xfrm>
            <a:off x="2735088" y="125265"/>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2" name="直接连接符 30"/>
          <p:cNvCxnSpPr/>
          <p:nvPr/>
        </p:nvCxnSpPr>
        <p:spPr>
          <a:xfrm>
            <a:off x="4253433" y="148069"/>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0" name="椭圆 49">
            <a:hlinkClick r:id="rId1" action="ppaction://hlinksldjump"/>
          </p:cNvPr>
          <p:cNvSpPr/>
          <p:nvPr/>
        </p:nvSpPr>
        <p:spPr>
          <a:xfrm>
            <a:off x="7658053" y="4513345"/>
            <a:ext cx="1381561" cy="1381561"/>
          </a:xfrm>
          <a:prstGeom prst="ellipse">
            <a:avLst/>
          </a:prstGeom>
          <a:solidFill>
            <a:schemeClr val="accent1"/>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sz="1800" b="1" spc="300" dirty="0">
                <a:latin typeface="华文行楷" panose="02010800040101010101" pitchFamily="2" charset="-122"/>
                <a:ea typeface="华文行楷" panose="02010800040101010101" pitchFamily="2" charset="-122"/>
              </a:rPr>
              <a:t>竞</a:t>
            </a:r>
            <a:r>
              <a:rPr lang="zh-CN" altLang="en-US" sz="1800" b="1" spc="300" dirty="0" smtClean="0">
                <a:latin typeface="华文行楷" panose="02010800040101010101" pitchFamily="2" charset="-122"/>
                <a:ea typeface="华文行楷" panose="02010800040101010101" pitchFamily="2" charset="-122"/>
              </a:rPr>
              <a:t>拍模块</a:t>
            </a:r>
            <a:endParaRPr lang="zh-HK" altLang="en-US" sz="1800" b="1" spc="300" dirty="0">
              <a:latin typeface="华文行楷" panose="02010800040101010101" pitchFamily="2" charset="-122"/>
              <a:ea typeface="华文行楷" panose="02010800040101010101" pitchFamily="2" charset="-122"/>
            </a:endParaRPr>
          </a:p>
        </p:txBody>
      </p:sp>
      <p:sp>
        <p:nvSpPr>
          <p:cNvPr id="52" name="椭圆 51">
            <a:hlinkClick r:id="rId2" action="ppaction://hlinksldjump"/>
          </p:cNvPr>
          <p:cNvSpPr/>
          <p:nvPr/>
        </p:nvSpPr>
        <p:spPr>
          <a:xfrm>
            <a:off x="2575331" y="1490206"/>
            <a:ext cx="1381561" cy="1381561"/>
          </a:xfrm>
          <a:prstGeom prst="ellipse">
            <a:avLst/>
          </a:prstGeom>
          <a:solidFill>
            <a:schemeClr val="accent1"/>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sz="1800" b="1" spc="300" dirty="0" smtClean="0">
                <a:latin typeface="华文行楷" panose="02010800040101010101" pitchFamily="2" charset="-122"/>
                <a:ea typeface="华文行楷" panose="02010800040101010101" pitchFamily="2" charset="-122"/>
              </a:rPr>
              <a:t>管理物品种类模块</a:t>
            </a:r>
            <a:endParaRPr lang="zh-HK" altLang="en-US" sz="1800" b="1" spc="300" dirty="0">
              <a:latin typeface="华文行楷" panose="02010800040101010101" pitchFamily="2" charset="-122"/>
              <a:ea typeface="华文行楷" panose="02010800040101010101" pitchFamily="2" charset="-122"/>
            </a:endParaRPr>
          </a:p>
        </p:txBody>
      </p:sp>
      <p:cxnSp>
        <p:nvCxnSpPr>
          <p:cNvPr id="54" name="直接连接符 23"/>
          <p:cNvCxnSpPr/>
          <p:nvPr/>
        </p:nvCxnSpPr>
        <p:spPr>
          <a:xfrm flipV="1">
            <a:off x="4874599" y="4092776"/>
            <a:ext cx="1007330" cy="6100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6" name="直接连接符 29"/>
          <p:cNvCxnSpPr/>
          <p:nvPr/>
        </p:nvCxnSpPr>
        <p:spPr>
          <a:xfrm flipH="1">
            <a:off x="6802331" y="2411833"/>
            <a:ext cx="1359606" cy="76714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椭圆 47"/>
          <p:cNvSpPr/>
          <p:nvPr/>
        </p:nvSpPr>
        <p:spPr>
          <a:xfrm>
            <a:off x="5176163" y="2613197"/>
            <a:ext cx="2014538" cy="2014539"/>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sz="3200" b="1" spc="300" dirty="0" smtClean="0">
                <a:latin typeface="华文行楷" panose="02010800040101010101" pitchFamily="2" charset="-122"/>
                <a:ea typeface="华文行楷" panose="02010800040101010101" pitchFamily="2" charset="-122"/>
              </a:rPr>
              <a:t>电子拍卖系统</a:t>
            </a:r>
            <a:endParaRPr lang="zh-HK" altLang="en-US" sz="3200" b="1" spc="300" dirty="0">
              <a:latin typeface="华文行楷" panose="02010800040101010101" pitchFamily="2" charset="-122"/>
              <a:ea typeface="华文行楷" panose="02010800040101010101" pitchFamily="2" charset="-122"/>
            </a:endParaRPr>
          </a:p>
        </p:txBody>
      </p:sp>
      <p:sp>
        <p:nvSpPr>
          <p:cNvPr id="49" name="椭圆 48">
            <a:hlinkClick r:id="rId3" action="ppaction://hlinksldjump"/>
          </p:cNvPr>
          <p:cNvSpPr/>
          <p:nvPr/>
        </p:nvSpPr>
        <p:spPr>
          <a:xfrm>
            <a:off x="7859314" y="1498925"/>
            <a:ext cx="1381561" cy="1381561"/>
          </a:xfrm>
          <a:prstGeom prst="ellipse">
            <a:avLst/>
          </a:prstGeom>
          <a:solidFill>
            <a:schemeClr val="accent1"/>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sz="1800" b="1" spc="300" dirty="0" smtClean="0">
                <a:latin typeface="华文行楷" panose="02010800040101010101" pitchFamily="2" charset="-122"/>
                <a:ea typeface="华文行楷" panose="02010800040101010101" pitchFamily="2" charset="-122"/>
              </a:rPr>
              <a:t>浏览流拍物品模块</a:t>
            </a:r>
            <a:endParaRPr lang="zh-HK" altLang="en-US" sz="1800" b="1" spc="300" dirty="0">
              <a:latin typeface="华文行楷" panose="02010800040101010101" pitchFamily="2" charset="-122"/>
              <a:ea typeface="华文行楷" panose="02010800040101010101" pitchFamily="2" charset="-122"/>
            </a:endParaRPr>
          </a:p>
        </p:txBody>
      </p:sp>
      <p:sp>
        <p:nvSpPr>
          <p:cNvPr id="51" name="椭圆 50">
            <a:hlinkClick r:id="rId4" action="ppaction://hlinksldjump"/>
          </p:cNvPr>
          <p:cNvSpPr/>
          <p:nvPr/>
        </p:nvSpPr>
        <p:spPr>
          <a:xfrm>
            <a:off x="3764162" y="4318249"/>
            <a:ext cx="1381561" cy="1381561"/>
          </a:xfrm>
          <a:prstGeom prst="ellipse">
            <a:avLst/>
          </a:prstGeom>
          <a:solidFill>
            <a:schemeClr val="accent1"/>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r>
              <a:rPr lang="zh-CN" altLang="en-US" sz="1800" b="1" spc="300" dirty="0" smtClean="0">
                <a:latin typeface="华文行楷" panose="02010800040101010101" pitchFamily="2" charset="-122"/>
                <a:ea typeface="华文行楷" panose="02010800040101010101" pitchFamily="2" charset="-122"/>
              </a:rPr>
              <a:t>管理拍卖物品模块</a:t>
            </a:r>
            <a:endParaRPr lang="zh-HK" altLang="en-US" sz="1800" b="1" spc="300" dirty="0">
              <a:latin typeface="华文行楷" panose="02010800040101010101" pitchFamily="2" charset="-122"/>
              <a:ea typeface="华文行楷" panose="02010800040101010101" pitchFamily="2" charset="-122"/>
            </a:endParaRPr>
          </a:p>
        </p:txBody>
      </p:sp>
      <p:sp>
        <p:nvSpPr>
          <p:cNvPr id="24" name="文本框 8">
            <a:hlinkClick r:id="rId5" action="ppaction://hlinksldjump"/>
          </p:cNvPr>
          <p:cNvSpPr txBox="1"/>
          <p:nvPr/>
        </p:nvSpPr>
        <p:spPr>
          <a:xfrm>
            <a:off x="1683296" y="115503"/>
            <a:ext cx="1280392" cy="281353"/>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25" name="文本框 8">
            <a:hlinkClick r:id="rId6" action="ppaction://hlinksldjump"/>
          </p:cNvPr>
          <p:cNvSpPr txBox="1"/>
          <p:nvPr/>
        </p:nvSpPr>
        <p:spPr>
          <a:xfrm>
            <a:off x="2735088" y="115503"/>
            <a:ext cx="1573733"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26" name="文本框 9">
            <a:hlinkClick r:id="rId7" action="ppaction://hlinksldjump"/>
          </p:cNvPr>
          <p:cNvSpPr txBox="1"/>
          <p:nvPr/>
        </p:nvSpPr>
        <p:spPr>
          <a:xfrm>
            <a:off x="4234523" y="115502"/>
            <a:ext cx="1935823"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27" name="文本框 18">
            <a:hlinkClick r:id="rId8" action="ppaction://hlinksldjump"/>
          </p:cNvPr>
          <p:cNvSpPr txBox="1"/>
          <p:nvPr/>
        </p:nvSpPr>
        <p:spPr>
          <a:xfrm>
            <a:off x="6183432" y="114577"/>
            <a:ext cx="1901320" cy="277922"/>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sp>
        <p:nvSpPr>
          <p:cNvPr id="28" name="文本框 11">
            <a:hlinkClick r:id="rId9" action="ppaction://hlinksldjump"/>
          </p:cNvPr>
          <p:cNvSpPr txBox="1"/>
          <p:nvPr/>
        </p:nvSpPr>
        <p:spPr>
          <a:xfrm>
            <a:off x="8103372" y="114577"/>
            <a:ext cx="100072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系统测试</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29" name="文本框 12">
            <a:hlinkClick r:id="rId10" action="ppaction://hlinksldjump"/>
          </p:cNvPr>
          <p:cNvSpPr txBox="1"/>
          <p:nvPr/>
        </p:nvSpPr>
        <p:spPr>
          <a:xfrm>
            <a:off x="9039614" y="109170"/>
            <a:ext cx="158338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论文总结及致谢</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32"/>
          <p:cNvCxnSpPr/>
          <p:nvPr/>
        </p:nvCxnSpPr>
        <p:spPr>
          <a:xfrm>
            <a:off x="8277587" y="85148"/>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33"/>
          <p:cNvCxnSpPr/>
          <p:nvPr/>
        </p:nvCxnSpPr>
        <p:spPr>
          <a:xfrm>
            <a:off x="9184914" y="61128"/>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1" name="直接连接符 18"/>
          <p:cNvCxnSpPr/>
          <p:nvPr/>
        </p:nvCxnSpPr>
        <p:spPr>
          <a:xfrm>
            <a:off x="2925588" y="78817"/>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2" name="直接连接符 30"/>
          <p:cNvCxnSpPr/>
          <p:nvPr/>
        </p:nvCxnSpPr>
        <p:spPr>
          <a:xfrm>
            <a:off x="4447410" y="63832"/>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3" name="直接连接符 31"/>
          <p:cNvCxnSpPr/>
          <p:nvPr/>
        </p:nvCxnSpPr>
        <p:spPr>
          <a:xfrm>
            <a:off x="6260739" y="78816"/>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a:off x="2158827" y="1945869"/>
            <a:ext cx="2044873" cy="20448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a:latin typeface="微软雅黑" panose="020B0503020204020204" pitchFamily="34" charset="-122"/>
              <a:ea typeface="微软雅黑" panose="020B0503020204020204" pitchFamily="34" charset="-122"/>
            </a:endParaRPr>
          </a:p>
        </p:txBody>
      </p:sp>
      <p:sp>
        <p:nvSpPr>
          <p:cNvPr id="77" name="文本框 76"/>
          <p:cNvSpPr txBox="1"/>
          <p:nvPr/>
        </p:nvSpPr>
        <p:spPr>
          <a:xfrm>
            <a:off x="5241096" y="3532019"/>
            <a:ext cx="3005902" cy="461665"/>
          </a:xfrm>
          <a:prstGeom prst="rect">
            <a:avLst/>
          </a:prstGeom>
          <a:noFill/>
        </p:spPr>
        <p:txBody>
          <a:bodyPr wrap="square" lIns="91436" tIns="45719" rIns="91436" bIns="45719" rtlCol="0">
            <a:spAutoFit/>
          </a:bodyPr>
          <a:lstStyle/>
          <a:p>
            <a:r>
              <a:rPr lang="zh-CN" altLang="en-US" b="1" dirty="0">
                <a:solidFill>
                  <a:schemeClr val="bg1"/>
                </a:solidFill>
                <a:latin typeface="华文行楷" panose="02010800040101010101" pitchFamily="2" charset="-122"/>
                <a:ea typeface="华文行楷" panose="02010800040101010101" pitchFamily="2" charset="-122"/>
              </a:rPr>
              <a:t>界面</a:t>
            </a:r>
            <a:r>
              <a:rPr lang="zh-CN" altLang="en-US" b="1" dirty="0" smtClean="0">
                <a:solidFill>
                  <a:schemeClr val="bg1"/>
                </a:solidFill>
                <a:latin typeface="华文行楷" panose="02010800040101010101" pitchFamily="2" charset="-122"/>
                <a:ea typeface="华文行楷" panose="02010800040101010101" pitchFamily="2" charset="-122"/>
              </a:rPr>
              <a:t>图如下</a:t>
            </a:r>
            <a:endParaRPr lang="zh-HK" altLang="en-US" b="1" dirty="0">
              <a:solidFill>
                <a:schemeClr val="bg1"/>
              </a:solidFill>
              <a:latin typeface="华文行楷" panose="02010800040101010101" pitchFamily="2" charset="-122"/>
              <a:ea typeface="华文行楷" panose="02010800040101010101" pitchFamily="2" charset="-122"/>
            </a:endParaRPr>
          </a:p>
        </p:txBody>
      </p:sp>
      <p:grpSp>
        <p:nvGrpSpPr>
          <p:cNvPr id="78" name="组合 61"/>
          <p:cNvGrpSpPr/>
          <p:nvPr/>
        </p:nvGrpSpPr>
        <p:grpSpPr>
          <a:xfrm>
            <a:off x="4508840" y="1114105"/>
            <a:ext cx="221360" cy="5134295"/>
            <a:chOff x="3615799" y="1892300"/>
            <a:chExt cx="221360" cy="5134295"/>
          </a:xfrm>
          <a:solidFill>
            <a:srgbClr val="FFFFFF"/>
          </a:solidFill>
        </p:grpSpPr>
        <p:cxnSp>
          <p:nvCxnSpPr>
            <p:cNvPr id="79" name="直接连接符 41"/>
            <p:cNvCxnSpPr/>
            <p:nvPr/>
          </p:nvCxnSpPr>
          <p:spPr>
            <a:xfrm>
              <a:off x="3726479" y="1892300"/>
              <a:ext cx="0" cy="5134295"/>
            </a:xfrm>
            <a:prstGeom prst="line">
              <a:avLst/>
            </a:prstGeom>
            <a:grpFill/>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3615799" y="4649591"/>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anose="020B0503020204020204" pitchFamily="34" charset="-122"/>
                <a:ea typeface="微软雅黑" panose="020B0503020204020204" pitchFamily="34" charset="-122"/>
              </a:endParaRPr>
            </a:p>
          </p:txBody>
        </p:sp>
        <p:sp>
          <p:nvSpPr>
            <p:cNvPr id="81" name="椭圆 80"/>
            <p:cNvSpPr/>
            <p:nvPr/>
          </p:nvSpPr>
          <p:spPr>
            <a:xfrm>
              <a:off x="3615799" y="2622105"/>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anose="020B0503020204020204" pitchFamily="34" charset="-122"/>
                <a:ea typeface="微软雅黑" panose="020B0503020204020204" pitchFamily="34" charset="-122"/>
              </a:endParaRPr>
            </a:p>
          </p:txBody>
        </p:sp>
      </p:grpSp>
      <p:sp>
        <p:nvSpPr>
          <p:cNvPr id="82" name="文本框 81"/>
          <p:cNvSpPr txBox="1"/>
          <p:nvPr/>
        </p:nvSpPr>
        <p:spPr>
          <a:xfrm>
            <a:off x="5097752" y="1075571"/>
            <a:ext cx="3005902" cy="461665"/>
          </a:xfrm>
          <a:prstGeom prst="rect">
            <a:avLst/>
          </a:prstGeom>
          <a:noFill/>
        </p:spPr>
        <p:txBody>
          <a:bodyPr wrap="square" lIns="91436" tIns="45719" rIns="91436" bIns="45719" rtlCol="0">
            <a:spAutoFit/>
          </a:bodyPr>
          <a:lstStyle/>
          <a:p>
            <a:r>
              <a:rPr lang="zh-CN" altLang="en-US" b="1" dirty="0">
                <a:solidFill>
                  <a:schemeClr val="bg1"/>
                </a:solidFill>
                <a:latin typeface="华文行楷" panose="02010800040101010101" pitchFamily="2" charset="-122"/>
                <a:ea typeface="华文行楷" panose="02010800040101010101" pitchFamily="2" charset="-122"/>
              </a:rPr>
              <a:t>模块简介</a:t>
            </a:r>
            <a:endParaRPr lang="zh-HK" altLang="en-US" b="1" dirty="0">
              <a:solidFill>
                <a:schemeClr val="bg1"/>
              </a:solidFill>
              <a:latin typeface="华文行楷" panose="02010800040101010101" pitchFamily="2" charset="-122"/>
              <a:ea typeface="华文行楷" panose="02010800040101010101" pitchFamily="2" charset="-122"/>
            </a:endParaRPr>
          </a:p>
        </p:txBody>
      </p:sp>
      <p:sp>
        <p:nvSpPr>
          <p:cNvPr id="83" name="矩形 82"/>
          <p:cNvSpPr/>
          <p:nvPr/>
        </p:nvSpPr>
        <p:spPr>
          <a:xfrm>
            <a:off x="5161958" y="1537236"/>
            <a:ext cx="4301302" cy="2012857"/>
          </a:xfrm>
          <a:prstGeom prst="rect">
            <a:avLst/>
          </a:prstGeom>
        </p:spPr>
        <p:txBody>
          <a:bodyPr wrap="square" lIns="91436" tIns="45719" rIns="91436" bIns="45719">
            <a:spAutoFit/>
          </a:bodyPr>
          <a:lstStyle/>
          <a:p>
            <a:pPr>
              <a:lnSpc>
                <a:spcPct val="130000"/>
              </a:lnSpc>
            </a:pPr>
            <a:r>
              <a:rPr lang="zh-CN" altLang="en-US" sz="1600" b="1" dirty="0" smtClean="0">
                <a:solidFill>
                  <a:srgbClr val="FFFFFF"/>
                </a:solidFill>
                <a:latin typeface="华文楷体" panose="02010600040101010101" pitchFamily="2" charset="-122"/>
                <a:ea typeface="华文楷体" panose="02010600040101010101" pitchFamily="2" charset="-122"/>
              </a:rPr>
              <a:t>在参加物品的拍卖之前，用户要先对拍卖的物品进行一番浏览，才能根据自己的需要进行相关的选择，当用户点击 了物品之后，</a:t>
            </a:r>
            <a:r>
              <a:rPr lang="zh-CN" altLang="zh-CN" sz="1600" b="1" dirty="0" smtClean="0">
                <a:solidFill>
                  <a:srgbClr val="FFFFFF"/>
                </a:solidFill>
                <a:latin typeface="华文楷体" panose="02010600040101010101" pitchFamily="2" charset="-122"/>
                <a:ea typeface="华文楷体" panose="02010600040101010101" pitchFamily="2" charset="-122"/>
              </a:rPr>
              <a:t>就</a:t>
            </a:r>
            <a:r>
              <a:rPr lang="zh-CN" altLang="zh-CN" sz="1600" b="1" dirty="0">
                <a:solidFill>
                  <a:srgbClr val="FFFFFF"/>
                </a:solidFill>
                <a:latin typeface="华文楷体" panose="02010600040101010101" pitchFamily="2" charset="-122"/>
                <a:ea typeface="华文楷体" panose="02010600040101010101" pitchFamily="2" charset="-122"/>
              </a:rPr>
              <a:t>会触发</a:t>
            </a:r>
            <a:r>
              <a:rPr lang="en-US" altLang="zh-CN" sz="1600" b="1" dirty="0" err="1">
                <a:solidFill>
                  <a:srgbClr val="FFFFFF"/>
                </a:solidFill>
                <a:latin typeface="华文楷体" panose="02010600040101010101" pitchFamily="2" charset="-122"/>
                <a:ea typeface="华文楷体" panose="02010600040101010101" pitchFamily="2" charset="-122"/>
              </a:rPr>
              <a:t>ViewItemFragment</a:t>
            </a:r>
            <a:r>
              <a:rPr lang="zh-CN" altLang="zh-CN" sz="1600" b="1" dirty="0">
                <a:solidFill>
                  <a:srgbClr val="FFFFFF"/>
                </a:solidFill>
                <a:latin typeface="华文楷体" panose="02010600040101010101" pitchFamily="2" charset="-122"/>
                <a:ea typeface="华文楷体" panose="02010600040101010101" pitchFamily="2" charset="-122"/>
              </a:rPr>
              <a:t>中的</a:t>
            </a:r>
            <a:r>
              <a:rPr lang="en-US" altLang="zh-CN" sz="1600" b="1" dirty="0" err="1">
                <a:solidFill>
                  <a:srgbClr val="FFFFFF"/>
                </a:solidFill>
                <a:latin typeface="华文楷体" panose="02010600040101010101" pitchFamily="2" charset="-122"/>
                <a:ea typeface="华文楷体" panose="02010600040101010101" pitchFamily="2" charset="-122"/>
              </a:rPr>
              <a:t>ViewItemDetail</a:t>
            </a:r>
            <a:r>
              <a:rPr lang="zh-CN" altLang="zh-CN" sz="1600" b="1" dirty="0">
                <a:solidFill>
                  <a:srgbClr val="FFFFFF"/>
                </a:solidFill>
                <a:latin typeface="华文楷体" panose="02010600040101010101" pitchFamily="2" charset="-122"/>
                <a:ea typeface="华文楷体" panose="02010600040101010101" pitchFamily="2" charset="-122"/>
              </a:rPr>
              <a:t>（</a:t>
            </a:r>
            <a:r>
              <a:rPr lang="en-US" altLang="zh-CN" sz="1600" b="1" dirty="0">
                <a:solidFill>
                  <a:srgbClr val="FFFFFF"/>
                </a:solidFill>
                <a:latin typeface="华文楷体" panose="02010600040101010101" pitchFamily="2" charset="-122"/>
                <a:ea typeface="华文楷体" panose="02010600040101010101" pitchFamily="2" charset="-122"/>
              </a:rPr>
              <a:t>position</a:t>
            </a:r>
            <a:r>
              <a:rPr lang="zh-CN" altLang="zh-CN" sz="1600" b="1" dirty="0">
                <a:solidFill>
                  <a:srgbClr val="FFFFFF"/>
                </a:solidFill>
                <a:latin typeface="华文楷体" panose="02010600040101010101" pitchFamily="2" charset="-122"/>
                <a:ea typeface="华文楷体" panose="02010600040101010101" pitchFamily="2" charset="-122"/>
              </a:rPr>
              <a:t>）方法。</a:t>
            </a:r>
            <a:r>
              <a:rPr lang="en-US" altLang="zh-CN" sz="1600" b="1" dirty="0" err="1">
                <a:solidFill>
                  <a:srgbClr val="FFFFFF"/>
                </a:solidFill>
                <a:latin typeface="华文楷体" panose="02010600040101010101" pitchFamily="2" charset="-122"/>
                <a:ea typeface="华文楷体" panose="02010600040101010101" pitchFamily="2" charset="-122"/>
              </a:rPr>
              <a:t>ViewItemDetail</a:t>
            </a:r>
            <a:r>
              <a:rPr lang="zh-CN" altLang="zh-CN" sz="1600" b="1" dirty="0">
                <a:solidFill>
                  <a:srgbClr val="FFFFFF"/>
                </a:solidFill>
                <a:latin typeface="华文楷体" panose="02010600040101010101" pitchFamily="2" charset="-122"/>
                <a:ea typeface="华文楷体" panose="02010600040101010101" pitchFamily="2" charset="-122"/>
              </a:rPr>
              <a:t>（</a:t>
            </a:r>
            <a:r>
              <a:rPr lang="en-US" altLang="zh-CN" sz="1600" b="1" dirty="0">
                <a:solidFill>
                  <a:srgbClr val="FFFFFF"/>
                </a:solidFill>
                <a:latin typeface="华文楷体" panose="02010600040101010101" pitchFamily="2" charset="-122"/>
                <a:ea typeface="华文楷体" panose="02010600040101010101" pitchFamily="2" charset="-122"/>
              </a:rPr>
              <a:t>position</a:t>
            </a:r>
            <a:r>
              <a:rPr lang="zh-CN" altLang="zh-CN" sz="1600" b="1" dirty="0">
                <a:solidFill>
                  <a:srgbClr val="FFFFFF"/>
                </a:solidFill>
                <a:latin typeface="华文楷体" panose="02010600040101010101" pitchFamily="2" charset="-122"/>
                <a:ea typeface="华文楷体" panose="02010600040101010101" pitchFamily="2" charset="-122"/>
              </a:rPr>
              <a:t>）方法会调用系统中的</a:t>
            </a:r>
            <a:r>
              <a:rPr lang="en-US" altLang="zh-CN" sz="1600" b="1" dirty="0">
                <a:solidFill>
                  <a:srgbClr val="FFFFFF"/>
                </a:solidFill>
                <a:latin typeface="华文楷体" panose="02010600040101010101" pitchFamily="2" charset="-122"/>
                <a:ea typeface="华文楷体" panose="02010600040101010101" pitchFamily="2" charset="-122"/>
              </a:rPr>
              <a:t>detail.xml</a:t>
            </a:r>
            <a:r>
              <a:rPr lang="zh-CN" altLang="zh-CN" sz="1600" b="1" dirty="0">
                <a:solidFill>
                  <a:srgbClr val="FFFFFF"/>
                </a:solidFill>
                <a:latin typeface="华文楷体" panose="02010600040101010101" pitchFamily="2" charset="-122"/>
                <a:ea typeface="华文楷体" panose="02010600040101010101" pitchFamily="2" charset="-122"/>
              </a:rPr>
              <a:t>界面布局文件</a:t>
            </a:r>
            <a:endParaRPr lang="zh-CN" altLang="en-US" sz="1600" b="1" dirty="0">
              <a:solidFill>
                <a:srgbClr val="FFFFFF"/>
              </a:solidFill>
              <a:latin typeface="华文楷体" panose="02010600040101010101" pitchFamily="2" charset="-122"/>
              <a:ea typeface="华文楷体" panose="02010600040101010101" pitchFamily="2" charset="-122"/>
            </a:endParaRPr>
          </a:p>
        </p:txBody>
      </p:sp>
      <p:sp>
        <p:nvSpPr>
          <p:cNvPr id="3" name="TextBox 2"/>
          <p:cNvSpPr txBox="1"/>
          <p:nvPr/>
        </p:nvSpPr>
        <p:spPr>
          <a:xfrm>
            <a:off x="2438443" y="2497487"/>
            <a:ext cx="1485640" cy="830997"/>
          </a:xfrm>
          <a:prstGeom prst="rect">
            <a:avLst/>
          </a:prstGeom>
          <a:noFill/>
        </p:spPr>
        <p:txBody>
          <a:bodyPr wrap="square" rtlCol="0">
            <a:spAutoFit/>
          </a:bodyPr>
          <a:lstStyle/>
          <a:p>
            <a:r>
              <a:rPr lang="zh-CN" altLang="en-US" b="1" dirty="0" smtClean="0">
                <a:solidFill>
                  <a:schemeClr val="bg1"/>
                </a:solidFill>
                <a:latin typeface="华文行楷" panose="02010800040101010101" pitchFamily="2" charset="-122"/>
                <a:ea typeface="华文行楷" panose="02010800040101010101" pitchFamily="2" charset="-122"/>
              </a:rPr>
              <a:t>浏览流拍物品模块</a:t>
            </a:r>
            <a:endParaRPr lang="zh-CN" altLang="en-US" b="1" dirty="0">
              <a:solidFill>
                <a:schemeClr val="bg1"/>
              </a:solidFill>
              <a:latin typeface="华文行楷" panose="02010800040101010101" pitchFamily="2" charset="-122"/>
              <a:ea typeface="华文行楷" panose="02010800040101010101" pitchFamily="2" charset="-122"/>
            </a:endParaRPr>
          </a:p>
        </p:txBody>
      </p:sp>
      <p:pic>
        <p:nvPicPr>
          <p:cNvPr id="34" name="图片 33"/>
          <p:cNvPicPr/>
          <p:nvPr/>
        </p:nvPicPr>
        <p:blipFill>
          <a:blip r:embed="rId1" cstate="print">
            <a:extLst>
              <a:ext uri="{28A0092B-C50C-407E-A947-70E740481C1C}">
                <a14:useLocalDpi xmlns:a14="http://schemas.microsoft.com/office/drawing/2010/main" val="0"/>
              </a:ext>
            </a:extLst>
          </a:blip>
          <a:stretch>
            <a:fillRect/>
          </a:stretch>
        </p:blipFill>
        <p:spPr>
          <a:xfrm>
            <a:off x="6589026" y="4095698"/>
            <a:ext cx="1447165" cy="2166620"/>
          </a:xfrm>
          <a:prstGeom prst="rect">
            <a:avLst/>
          </a:prstGeom>
        </p:spPr>
      </p:pic>
      <p:sp>
        <p:nvSpPr>
          <p:cNvPr id="35" name="文本框 8">
            <a:hlinkClick r:id="rId2" action="ppaction://hlinksldjump"/>
          </p:cNvPr>
          <p:cNvSpPr txBox="1"/>
          <p:nvPr/>
        </p:nvSpPr>
        <p:spPr>
          <a:xfrm>
            <a:off x="1900871" y="63832"/>
            <a:ext cx="1280392" cy="281353"/>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6" name="文本框 8">
            <a:hlinkClick r:id="rId3" action="ppaction://hlinksldjump"/>
          </p:cNvPr>
          <p:cNvSpPr txBox="1"/>
          <p:nvPr/>
        </p:nvSpPr>
        <p:spPr>
          <a:xfrm>
            <a:off x="2937562" y="63832"/>
            <a:ext cx="1571278"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7" name="文本框 9">
            <a:hlinkClick r:id="rId4" action="ppaction://hlinksldjump"/>
          </p:cNvPr>
          <p:cNvSpPr txBox="1"/>
          <p:nvPr/>
        </p:nvSpPr>
        <p:spPr>
          <a:xfrm>
            <a:off x="4447410" y="58426"/>
            <a:ext cx="1935823"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8" name="文本框 18">
            <a:hlinkClick r:id="rId5" action="ppaction://hlinksldjump"/>
          </p:cNvPr>
          <p:cNvSpPr txBox="1"/>
          <p:nvPr/>
        </p:nvSpPr>
        <p:spPr>
          <a:xfrm>
            <a:off x="6302711" y="78817"/>
            <a:ext cx="1901320" cy="277922"/>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sp>
        <p:nvSpPr>
          <p:cNvPr id="39" name="文本框 11">
            <a:hlinkClick r:id="rId6" action="ppaction://hlinksldjump"/>
          </p:cNvPr>
          <p:cNvSpPr txBox="1"/>
          <p:nvPr/>
        </p:nvSpPr>
        <p:spPr>
          <a:xfrm>
            <a:off x="8277586" y="58425"/>
            <a:ext cx="100072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系统测试</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40" name="文本框 12">
            <a:hlinkClick r:id="rId7" action="ppaction://hlinksldjump"/>
          </p:cNvPr>
          <p:cNvSpPr txBox="1"/>
          <p:nvPr/>
        </p:nvSpPr>
        <p:spPr>
          <a:xfrm>
            <a:off x="9184914" y="39270"/>
            <a:ext cx="158338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论文总结及致谢</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32"/>
          <p:cNvCxnSpPr/>
          <p:nvPr/>
        </p:nvCxnSpPr>
        <p:spPr>
          <a:xfrm>
            <a:off x="8277587" y="85148"/>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33"/>
          <p:cNvCxnSpPr/>
          <p:nvPr/>
        </p:nvCxnSpPr>
        <p:spPr>
          <a:xfrm>
            <a:off x="9184914" y="61128"/>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1" name="直接连接符 18"/>
          <p:cNvCxnSpPr/>
          <p:nvPr/>
        </p:nvCxnSpPr>
        <p:spPr>
          <a:xfrm>
            <a:off x="2925588" y="78817"/>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2" name="直接连接符 30"/>
          <p:cNvCxnSpPr/>
          <p:nvPr/>
        </p:nvCxnSpPr>
        <p:spPr>
          <a:xfrm>
            <a:off x="4447410" y="63832"/>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3" name="直接连接符 31"/>
          <p:cNvCxnSpPr/>
          <p:nvPr/>
        </p:nvCxnSpPr>
        <p:spPr>
          <a:xfrm>
            <a:off x="6260739" y="78816"/>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a:off x="2158827" y="1945869"/>
            <a:ext cx="2044873" cy="20448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a:latin typeface="微软雅黑" panose="020B0503020204020204" pitchFamily="34" charset="-122"/>
              <a:ea typeface="微软雅黑" panose="020B0503020204020204" pitchFamily="34" charset="-122"/>
            </a:endParaRPr>
          </a:p>
        </p:txBody>
      </p:sp>
      <p:sp>
        <p:nvSpPr>
          <p:cNvPr id="77" name="文本框 76"/>
          <p:cNvSpPr txBox="1"/>
          <p:nvPr/>
        </p:nvSpPr>
        <p:spPr>
          <a:xfrm>
            <a:off x="5161958" y="3997718"/>
            <a:ext cx="3005902" cy="461665"/>
          </a:xfrm>
          <a:prstGeom prst="rect">
            <a:avLst/>
          </a:prstGeom>
          <a:noFill/>
        </p:spPr>
        <p:txBody>
          <a:bodyPr wrap="square" lIns="91436" tIns="45719" rIns="91436" bIns="45719" rtlCol="0">
            <a:spAutoFit/>
          </a:bodyPr>
          <a:lstStyle/>
          <a:p>
            <a:r>
              <a:rPr lang="zh-CN" altLang="en-US" b="1" dirty="0">
                <a:solidFill>
                  <a:schemeClr val="bg1"/>
                </a:solidFill>
                <a:latin typeface="华文行楷" panose="02010800040101010101" pitchFamily="2" charset="-122"/>
                <a:ea typeface="华文行楷" panose="02010800040101010101" pitchFamily="2" charset="-122"/>
              </a:rPr>
              <a:t>界面</a:t>
            </a:r>
            <a:r>
              <a:rPr lang="zh-CN" altLang="en-US" b="1" dirty="0" smtClean="0">
                <a:solidFill>
                  <a:schemeClr val="bg1"/>
                </a:solidFill>
                <a:latin typeface="华文行楷" panose="02010800040101010101" pitchFamily="2" charset="-122"/>
                <a:ea typeface="华文行楷" panose="02010800040101010101" pitchFamily="2" charset="-122"/>
              </a:rPr>
              <a:t>图如下</a:t>
            </a:r>
            <a:endParaRPr lang="zh-HK" altLang="en-US" b="1" dirty="0">
              <a:solidFill>
                <a:schemeClr val="bg1"/>
              </a:solidFill>
              <a:latin typeface="华文行楷" panose="02010800040101010101" pitchFamily="2" charset="-122"/>
              <a:ea typeface="华文行楷" panose="02010800040101010101" pitchFamily="2" charset="-122"/>
            </a:endParaRPr>
          </a:p>
        </p:txBody>
      </p:sp>
      <p:grpSp>
        <p:nvGrpSpPr>
          <p:cNvPr id="78" name="组合 61"/>
          <p:cNvGrpSpPr/>
          <p:nvPr/>
        </p:nvGrpSpPr>
        <p:grpSpPr>
          <a:xfrm>
            <a:off x="4508840" y="1114105"/>
            <a:ext cx="221360" cy="5134295"/>
            <a:chOff x="3615799" y="1892300"/>
            <a:chExt cx="221360" cy="5134295"/>
          </a:xfrm>
          <a:solidFill>
            <a:srgbClr val="FFFFFF"/>
          </a:solidFill>
        </p:grpSpPr>
        <p:cxnSp>
          <p:nvCxnSpPr>
            <p:cNvPr id="79" name="直接连接符 41"/>
            <p:cNvCxnSpPr/>
            <p:nvPr/>
          </p:nvCxnSpPr>
          <p:spPr>
            <a:xfrm>
              <a:off x="3726479" y="1892300"/>
              <a:ext cx="0" cy="5134295"/>
            </a:xfrm>
            <a:prstGeom prst="line">
              <a:avLst/>
            </a:prstGeom>
            <a:grpFill/>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3615799" y="4649591"/>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anose="020B0503020204020204" pitchFamily="34" charset="-122"/>
                <a:ea typeface="微软雅黑" panose="020B0503020204020204" pitchFamily="34" charset="-122"/>
              </a:endParaRPr>
            </a:p>
          </p:txBody>
        </p:sp>
        <p:sp>
          <p:nvSpPr>
            <p:cNvPr id="81" name="椭圆 80"/>
            <p:cNvSpPr/>
            <p:nvPr/>
          </p:nvSpPr>
          <p:spPr>
            <a:xfrm>
              <a:off x="3615799" y="2622105"/>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anose="020B0503020204020204" pitchFamily="34" charset="-122"/>
                <a:ea typeface="微软雅黑" panose="020B0503020204020204" pitchFamily="34" charset="-122"/>
              </a:endParaRPr>
            </a:p>
          </p:txBody>
        </p:sp>
      </p:grpSp>
      <p:sp>
        <p:nvSpPr>
          <p:cNvPr id="82" name="文本框 81"/>
          <p:cNvSpPr txBox="1"/>
          <p:nvPr/>
        </p:nvSpPr>
        <p:spPr>
          <a:xfrm>
            <a:off x="5097752" y="1075571"/>
            <a:ext cx="3005902" cy="461665"/>
          </a:xfrm>
          <a:prstGeom prst="rect">
            <a:avLst/>
          </a:prstGeom>
          <a:noFill/>
        </p:spPr>
        <p:txBody>
          <a:bodyPr wrap="square" lIns="91436" tIns="45719" rIns="91436" bIns="45719" rtlCol="0">
            <a:spAutoFit/>
          </a:bodyPr>
          <a:lstStyle/>
          <a:p>
            <a:r>
              <a:rPr lang="zh-CN" altLang="en-US" b="1" dirty="0">
                <a:solidFill>
                  <a:schemeClr val="bg1"/>
                </a:solidFill>
                <a:latin typeface="华文行楷" panose="02010800040101010101" pitchFamily="2" charset="-122"/>
                <a:ea typeface="华文行楷" panose="02010800040101010101" pitchFamily="2" charset="-122"/>
              </a:rPr>
              <a:t>模块简介</a:t>
            </a:r>
            <a:endParaRPr lang="zh-HK" altLang="en-US" b="1" dirty="0">
              <a:solidFill>
                <a:schemeClr val="bg1"/>
              </a:solidFill>
              <a:latin typeface="华文行楷" panose="02010800040101010101" pitchFamily="2" charset="-122"/>
              <a:ea typeface="华文行楷" panose="02010800040101010101" pitchFamily="2" charset="-122"/>
            </a:endParaRPr>
          </a:p>
        </p:txBody>
      </p:sp>
      <p:sp>
        <p:nvSpPr>
          <p:cNvPr id="83" name="矩形 82"/>
          <p:cNvSpPr/>
          <p:nvPr/>
        </p:nvSpPr>
        <p:spPr>
          <a:xfrm>
            <a:off x="5161958" y="1537236"/>
            <a:ext cx="4301302" cy="2554543"/>
          </a:xfrm>
          <a:prstGeom prst="rect">
            <a:avLst/>
          </a:prstGeom>
        </p:spPr>
        <p:txBody>
          <a:bodyPr wrap="square" lIns="91436" tIns="45719" rIns="91436" bIns="45719">
            <a:spAutoFit/>
          </a:bodyPr>
          <a:lstStyle/>
          <a:p>
            <a:r>
              <a:rPr lang="zh-CN" altLang="zh-CN" sz="1600" b="1" dirty="0">
                <a:solidFill>
                  <a:schemeClr val="bg1"/>
                </a:solidFill>
                <a:latin typeface="华文楷体" panose="02010600040101010101" pitchFamily="2" charset="-122"/>
                <a:ea typeface="华文楷体" panose="02010600040101010101" pitchFamily="2" charset="-122"/>
              </a:rPr>
              <a:t>该模块主要是分为两个功能，查看物品功能和添加物品功能。</a:t>
            </a:r>
            <a:endParaRPr lang="zh-CN" altLang="zh-CN" sz="1600" b="1" dirty="0">
              <a:solidFill>
                <a:schemeClr val="bg1"/>
              </a:solidFill>
              <a:latin typeface="华文楷体" panose="02010600040101010101" pitchFamily="2" charset="-122"/>
              <a:ea typeface="华文楷体" panose="02010600040101010101" pitchFamily="2" charset="-122"/>
            </a:endParaRPr>
          </a:p>
          <a:p>
            <a:r>
              <a:rPr lang="zh-CN" altLang="zh-CN" sz="1600" b="1" dirty="0">
                <a:solidFill>
                  <a:schemeClr val="bg1"/>
                </a:solidFill>
                <a:latin typeface="华文楷体" panose="02010600040101010101" pitchFamily="2" charset="-122"/>
                <a:ea typeface="华文楷体" panose="02010600040101010101" pitchFamily="2" charset="-122"/>
              </a:rPr>
              <a:t>查看物品种类：就</a:t>
            </a:r>
            <a:r>
              <a:rPr lang="en-US" altLang="zh-CN" sz="1600" b="1" dirty="0">
                <a:solidFill>
                  <a:schemeClr val="bg1"/>
                </a:solidFill>
                <a:latin typeface="华文楷体" panose="02010600040101010101" pitchFamily="2" charset="-122"/>
                <a:ea typeface="华文楷体" panose="02010600040101010101" pitchFamily="2" charset="-122"/>
              </a:rPr>
              <a:t>Servlet</a:t>
            </a:r>
            <a:r>
              <a:rPr lang="zh-CN" altLang="zh-CN" sz="1600" b="1" dirty="0">
                <a:solidFill>
                  <a:schemeClr val="bg1"/>
                </a:solidFill>
                <a:latin typeface="华文楷体" panose="02010600040101010101" pitchFamily="2" charset="-122"/>
                <a:ea typeface="华文楷体" panose="02010600040101010101" pitchFamily="2" charset="-122"/>
              </a:rPr>
              <a:t>而言，它调用</a:t>
            </a:r>
            <a:r>
              <a:rPr lang="en-US" altLang="zh-CN" sz="1600" b="1" dirty="0">
                <a:solidFill>
                  <a:schemeClr val="bg1"/>
                </a:solidFill>
                <a:latin typeface="华文楷体" panose="02010600040101010101" pitchFamily="2" charset="-122"/>
                <a:ea typeface="华文楷体" panose="02010600040101010101" pitchFamily="2" charset="-122"/>
              </a:rPr>
              <a:t>Spring</a:t>
            </a:r>
            <a:r>
              <a:rPr lang="zh-CN" altLang="zh-CN" sz="1600" b="1" dirty="0">
                <a:solidFill>
                  <a:schemeClr val="bg1"/>
                </a:solidFill>
                <a:latin typeface="华文楷体" panose="02010600040101010101" pitchFamily="2" charset="-122"/>
                <a:ea typeface="华文楷体" panose="02010600040101010101" pitchFamily="2" charset="-122"/>
              </a:rPr>
              <a:t>容器中业务逻辑组件的业务方法，并把返回的字符串包装成</a:t>
            </a:r>
            <a:r>
              <a:rPr lang="en-US" altLang="zh-CN" sz="1600" b="1" dirty="0" err="1">
                <a:solidFill>
                  <a:schemeClr val="bg1"/>
                </a:solidFill>
                <a:latin typeface="华文楷体" panose="02010600040101010101" pitchFamily="2" charset="-122"/>
                <a:ea typeface="华文楷体" panose="02010600040101010101" pitchFamily="2" charset="-122"/>
              </a:rPr>
              <a:t>JSONArray</a:t>
            </a:r>
            <a:r>
              <a:rPr lang="zh-CN" altLang="zh-CN" sz="1600" b="1" dirty="0">
                <a:solidFill>
                  <a:schemeClr val="bg1"/>
                </a:solidFill>
                <a:latin typeface="华文楷体" panose="02010600040101010101" pitchFamily="2" charset="-122"/>
                <a:ea typeface="华文楷体" panose="02010600040101010101" pitchFamily="2" charset="-122"/>
              </a:rPr>
              <a:t>，再把</a:t>
            </a:r>
            <a:r>
              <a:rPr lang="en-US" altLang="zh-CN" sz="1600" b="1" dirty="0" err="1">
                <a:solidFill>
                  <a:schemeClr val="bg1"/>
                </a:solidFill>
                <a:latin typeface="华文楷体" panose="02010600040101010101" pitchFamily="2" charset="-122"/>
                <a:ea typeface="华文楷体" panose="02010600040101010101" pitchFamily="2" charset="-122"/>
              </a:rPr>
              <a:t>JSONArray</a:t>
            </a:r>
            <a:r>
              <a:rPr lang="zh-CN" altLang="zh-CN" sz="1600" b="1" dirty="0">
                <a:solidFill>
                  <a:schemeClr val="bg1"/>
                </a:solidFill>
                <a:latin typeface="华文楷体" panose="02010600040101010101" pitchFamily="2" charset="-122"/>
                <a:ea typeface="华文楷体" panose="02010600040101010101" pitchFamily="2" charset="-122"/>
              </a:rPr>
              <a:t>转为字符串作为服务器响应。</a:t>
            </a:r>
            <a:endParaRPr lang="zh-CN" altLang="zh-CN" sz="1600" b="1" dirty="0">
              <a:solidFill>
                <a:schemeClr val="bg1"/>
              </a:solidFill>
              <a:latin typeface="华文楷体" panose="02010600040101010101" pitchFamily="2" charset="-122"/>
              <a:ea typeface="华文楷体" panose="02010600040101010101" pitchFamily="2" charset="-122"/>
            </a:endParaRPr>
          </a:p>
          <a:p>
            <a:r>
              <a:rPr lang="zh-CN" altLang="zh-CN" sz="1600" b="1" dirty="0">
                <a:solidFill>
                  <a:schemeClr val="bg1"/>
                </a:solidFill>
                <a:latin typeface="华文楷体" panose="02010600040101010101" pitchFamily="2" charset="-122"/>
                <a:ea typeface="华文楷体" panose="02010600040101010101" pitchFamily="2" charset="-122"/>
              </a:rPr>
              <a:t>添加物品种类：</a:t>
            </a:r>
            <a:r>
              <a:rPr lang="en-US" altLang="zh-CN" sz="1600" b="1" dirty="0">
                <a:solidFill>
                  <a:schemeClr val="bg1"/>
                </a:solidFill>
                <a:latin typeface="华文楷体" panose="02010600040101010101" pitchFamily="2" charset="-122"/>
                <a:ea typeface="华文楷体" panose="02010600040101010101" pitchFamily="2" charset="-122"/>
              </a:rPr>
              <a:t>Fragment</a:t>
            </a:r>
            <a:r>
              <a:rPr lang="zh-CN" altLang="zh-CN" sz="1600" b="1" dirty="0">
                <a:solidFill>
                  <a:schemeClr val="bg1"/>
                </a:solidFill>
                <a:latin typeface="华文楷体" panose="02010600040101010101" pitchFamily="2" charset="-122"/>
                <a:ea typeface="华文楷体" panose="02010600040101010101" pitchFamily="2" charset="-122"/>
              </a:rPr>
              <a:t>先对输入的物品名称和物品属性进行校检，然后调用</a:t>
            </a:r>
            <a:r>
              <a:rPr lang="en-US" altLang="zh-CN" sz="1600" b="1" dirty="0" err="1">
                <a:solidFill>
                  <a:schemeClr val="bg1"/>
                </a:solidFill>
                <a:latin typeface="华文楷体" panose="02010600040101010101" pitchFamily="2" charset="-122"/>
                <a:ea typeface="华文楷体" panose="02010600040101010101" pitchFamily="2" charset="-122"/>
              </a:rPr>
              <a:t>addkind</a:t>
            </a:r>
            <a:r>
              <a:rPr lang="zh-CN" altLang="zh-CN" sz="1600" b="1" dirty="0">
                <a:solidFill>
                  <a:schemeClr val="bg1"/>
                </a:solidFill>
                <a:latin typeface="华文楷体" panose="02010600040101010101" pitchFamily="2" charset="-122"/>
                <a:ea typeface="华文楷体" panose="02010600040101010101" pitchFamily="2" charset="-122"/>
              </a:rPr>
              <a:t>（）方法添加物品种类，这是利用</a:t>
            </a:r>
            <a:r>
              <a:rPr lang="en-US" altLang="zh-CN" sz="1600" b="1" dirty="0" err="1">
                <a:solidFill>
                  <a:schemeClr val="bg1"/>
                </a:solidFill>
                <a:latin typeface="华文楷体" panose="02010600040101010101" pitchFamily="2" charset="-122"/>
                <a:ea typeface="华文楷体" panose="02010600040101010101" pitchFamily="2" charset="-122"/>
              </a:rPr>
              <a:t>HttpUtil</a:t>
            </a:r>
            <a:r>
              <a:rPr lang="zh-CN" altLang="zh-CN" sz="1600" b="1" dirty="0">
                <a:solidFill>
                  <a:schemeClr val="bg1"/>
                </a:solidFill>
                <a:latin typeface="华文楷体" panose="02010600040101010101" pitchFamily="2" charset="-122"/>
                <a:ea typeface="华文楷体" panose="02010600040101010101" pitchFamily="2" charset="-122"/>
              </a:rPr>
              <a:t>发送</a:t>
            </a:r>
            <a:r>
              <a:rPr lang="en-US" altLang="zh-CN" sz="1600" b="1" dirty="0">
                <a:solidFill>
                  <a:schemeClr val="bg1"/>
                </a:solidFill>
                <a:latin typeface="华文楷体" panose="02010600040101010101" pitchFamily="2" charset="-122"/>
                <a:ea typeface="华文楷体" panose="02010600040101010101" pitchFamily="2" charset="-122"/>
              </a:rPr>
              <a:t>POST</a:t>
            </a:r>
            <a:r>
              <a:rPr lang="zh-CN" altLang="zh-CN" sz="1600" b="1" dirty="0">
                <a:solidFill>
                  <a:schemeClr val="bg1"/>
                </a:solidFill>
                <a:latin typeface="华文楷体" panose="02010600040101010101" pitchFamily="2" charset="-122"/>
                <a:ea typeface="华文楷体" panose="02010600040101010101" pitchFamily="2" charset="-122"/>
              </a:rPr>
              <a:t>请求所添加的。</a:t>
            </a:r>
            <a:endParaRPr lang="zh-CN" altLang="zh-CN" sz="1600" b="1" dirty="0">
              <a:solidFill>
                <a:schemeClr val="bg1"/>
              </a:solidFill>
              <a:latin typeface="华文楷体" panose="02010600040101010101" pitchFamily="2" charset="-122"/>
              <a:ea typeface="华文楷体" panose="02010600040101010101" pitchFamily="2" charset="-122"/>
            </a:endParaRPr>
          </a:p>
        </p:txBody>
      </p:sp>
      <p:sp>
        <p:nvSpPr>
          <p:cNvPr id="3" name="TextBox 2"/>
          <p:cNvSpPr txBox="1"/>
          <p:nvPr/>
        </p:nvSpPr>
        <p:spPr>
          <a:xfrm>
            <a:off x="2438443" y="2497487"/>
            <a:ext cx="1485640" cy="830997"/>
          </a:xfrm>
          <a:prstGeom prst="rect">
            <a:avLst/>
          </a:prstGeom>
          <a:noFill/>
        </p:spPr>
        <p:txBody>
          <a:bodyPr wrap="square" rtlCol="0">
            <a:spAutoFit/>
          </a:bodyPr>
          <a:lstStyle/>
          <a:p>
            <a:r>
              <a:rPr lang="zh-CN" altLang="en-US" b="1" dirty="0" smtClean="0">
                <a:solidFill>
                  <a:schemeClr val="bg1"/>
                </a:solidFill>
                <a:latin typeface="华文行楷" panose="02010800040101010101" pitchFamily="2" charset="-122"/>
                <a:ea typeface="华文行楷" panose="02010800040101010101" pitchFamily="2" charset="-122"/>
              </a:rPr>
              <a:t>管理物品种类模块</a:t>
            </a:r>
            <a:endParaRPr lang="zh-CN" altLang="en-US" b="1" dirty="0">
              <a:solidFill>
                <a:schemeClr val="bg1"/>
              </a:solidFill>
              <a:latin typeface="华文行楷" panose="02010800040101010101" pitchFamily="2" charset="-122"/>
              <a:ea typeface="华文行楷" panose="02010800040101010101" pitchFamily="2" charset="-122"/>
            </a:endParaRPr>
          </a:p>
        </p:txBody>
      </p:sp>
      <p:sp>
        <p:nvSpPr>
          <p:cNvPr id="35" name="文本框 8">
            <a:hlinkClick r:id="rId1" action="ppaction://hlinksldjump"/>
          </p:cNvPr>
          <p:cNvSpPr txBox="1"/>
          <p:nvPr/>
        </p:nvSpPr>
        <p:spPr>
          <a:xfrm>
            <a:off x="1900871" y="63832"/>
            <a:ext cx="1280392" cy="281353"/>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6" name="文本框 8">
            <a:hlinkClick r:id="rId2" action="ppaction://hlinksldjump"/>
          </p:cNvPr>
          <p:cNvSpPr txBox="1"/>
          <p:nvPr/>
        </p:nvSpPr>
        <p:spPr>
          <a:xfrm>
            <a:off x="2937562" y="63832"/>
            <a:ext cx="1571278"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7" name="文本框 9">
            <a:hlinkClick r:id="rId3" action="ppaction://hlinksldjump"/>
          </p:cNvPr>
          <p:cNvSpPr txBox="1"/>
          <p:nvPr/>
        </p:nvSpPr>
        <p:spPr>
          <a:xfrm>
            <a:off x="4447410" y="58426"/>
            <a:ext cx="1935823"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8" name="文本框 18">
            <a:hlinkClick r:id="rId4" action="ppaction://hlinksldjump"/>
          </p:cNvPr>
          <p:cNvSpPr txBox="1"/>
          <p:nvPr/>
        </p:nvSpPr>
        <p:spPr>
          <a:xfrm>
            <a:off x="6302711" y="78817"/>
            <a:ext cx="1901320" cy="277922"/>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sp>
        <p:nvSpPr>
          <p:cNvPr id="39" name="文本框 11">
            <a:hlinkClick r:id="rId5" action="ppaction://hlinksldjump"/>
          </p:cNvPr>
          <p:cNvSpPr txBox="1"/>
          <p:nvPr/>
        </p:nvSpPr>
        <p:spPr>
          <a:xfrm>
            <a:off x="8277586" y="58425"/>
            <a:ext cx="100072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系统测试</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40" name="文本框 12">
            <a:hlinkClick r:id="rId6" action="ppaction://hlinksldjump"/>
          </p:cNvPr>
          <p:cNvSpPr txBox="1"/>
          <p:nvPr/>
        </p:nvSpPr>
        <p:spPr>
          <a:xfrm>
            <a:off x="9184914" y="39270"/>
            <a:ext cx="158338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论文总结及致谢</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pic>
        <p:nvPicPr>
          <p:cNvPr id="26" name="图片 25"/>
          <p:cNvPicPr/>
          <p:nvPr/>
        </p:nvPicPr>
        <p:blipFill>
          <a:blip r:embed="rId7" cstate="print">
            <a:extLst>
              <a:ext uri="{28A0092B-C50C-407E-A947-70E740481C1C}">
                <a14:useLocalDpi xmlns:a14="http://schemas.microsoft.com/office/drawing/2010/main" val="0"/>
              </a:ext>
            </a:extLst>
          </a:blip>
          <a:stretch>
            <a:fillRect/>
          </a:stretch>
        </p:blipFill>
        <p:spPr>
          <a:xfrm>
            <a:off x="5313721" y="4459383"/>
            <a:ext cx="1447165" cy="2166620"/>
          </a:xfrm>
          <a:prstGeom prst="rect">
            <a:avLst/>
          </a:prstGeom>
        </p:spPr>
      </p:pic>
      <p:pic>
        <p:nvPicPr>
          <p:cNvPr id="27" name="图片 26"/>
          <p:cNvPicPr/>
          <p:nvPr/>
        </p:nvPicPr>
        <p:blipFill>
          <a:blip r:embed="rId8" cstate="print">
            <a:extLst>
              <a:ext uri="{28A0092B-C50C-407E-A947-70E740481C1C}">
                <a14:useLocalDpi xmlns:a14="http://schemas.microsoft.com/office/drawing/2010/main" val="0"/>
              </a:ext>
            </a:extLst>
          </a:blip>
          <a:stretch>
            <a:fillRect/>
          </a:stretch>
        </p:blipFill>
        <p:spPr>
          <a:xfrm>
            <a:off x="7831150" y="4521200"/>
            <a:ext cx="1447165" cy="21666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32"/>
          <p:cNvCxnSpPr/>
          <p:nvPr/>
        </p:nvCxnSpPr>
        <p:spPr>
          <a:xfrm>
            <a:off x="8277587" y="85148"/>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33"/>
          <p:cNvCxnSpPr/>
          <p:nvPr/>
        </p:nvCxnSpPr>
        <p:spPr>
          <a:xfrm>
            <a:off x="9184914" y="61128"/>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1" name="直接连接符 18"/>
          <p:cNvCxnSpPr/>
          <p:nvPr/>
        </p:nvCxnSpPr>
        <p:spPr>
          <a:xfrm>
            <a:off x="2925588" y="78817"/>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2" name="直接连接符 30"/>
          <p:cNvCxnSpPr/>
          <p:nvPr/>
        </p:nvCxnSpPr>
        <p:spPr>
          <a:xfrm>
            <a:off x="4447410" y="63832"/>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3" name="直接连接符 31"/>
          <p:cNvCxnSpPr/>
          <p:nvPr/>
        </p:nvCxnSpPr>
        <p:spPr>
          <a:xfrm>
            <a:off x="6260739" y="78816"/>
            <a:ext cx="0" cy="27159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5" name="椭圆 54"/>
          <p:cNvSpPr/>
          <p:nvPr/>
        </p:nvSpPr>
        <p:spPr>
          <a:xfrm>
            <a:off x="2158827" y="1945869"/>
            <a:ext cx="2044873" cy="204487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zh-HK" altLang="en-US">
              <a:latin typeface="微软雅黑" panose="020B0503020204020204" pitchFamily="34" charset="-122"/>
              <a:ea typeface="微软雅黑" panose="020B0503020204020204" pitchFamily="34" charset="-122"/>
            </a:endParaRPr>
          </a:p>
        </p:txBody>
      </p:sp>
      <p:sp>
        <p:nvSpPr>
          <p:cNvPr id="77" name="文本框 76"/>
          <p:cNvSpPr txBox="1"/>
          <p:nvPr/>
        </p:nvSpPr>
        <p:spPr>
          <a:xfrm>
            <a:off x="5161958" y="3871396"/>
            <a:ext cx="3005902" cy="461665"/>
          </a:xfrm>
          <a:prstGeom prst="rect">
            <a:avLst/>
          </a:prstGeom>
          <a:noFill/>
        </p:spPr>
        <p:txBody>
          <a:bodyPr wrap="square" lIns="91436" tIns="45719" rIns="91436" bIns="45719" rtlCol="0">
            <a:spAutoFit/>
          </a:bodyPr>
          <a:lstStyle/>
          <a:p>
            <a:r>
              <a:rPr lang="zh-CN" altLang="en-US" b="1" dirty="0">
                <a:solidFill>
                  <a:schemeClr val="bg1"/>
                </a:solidFill>
                <a:latin typeface="华文行楷" panose="02010800040101010101" pitchFamily="2" charset="-122"/>
                <a:ea typeface="华文行楷" panose="02010800040101010101" pitchFamily="2" charset="-122"/>
              </a:rPr>
              <a:t>界面</a:t>
            </a:r>
            <a:r>
              <a:rPr lang="zh-CN" altLang="en-US" b="1" dirty="0" smtClean="0">
                <a:solidFill>
                  <a:schemeClr val="bg1"/>
                </a:solidFill>
                <a:latin typeface="华文行楷" panose="02010800040101010101" pitchFamily="2" charset="-122"/>
                <a:ea typeface="华文行楷" panose="02010800040101010101" pitchFamily="2" charset="-122"/>
              </a:rPr>
              <a:t>图如下</a:t>
            </a:r>
            <a:endParaRPr lang="zh-HK" altLang="en-US" b="1" dirty="0">
              <a:solidFill>
                <a:schemeClr val="bg1"/>
              </a:solidFill>
              <a:latin typeface="华文行楷" panose="02010800040101010101" pitchFamily="2" charset="-122"/>
              <a:ea typeface="华文行楷" panose="02010800040101010101" pitchFamily="2" charset="-122"/>
            </a:endParaRPr>
          </a:p>
        </p:txBody>
      </p:sp>
      <p:grpSp>
        <p:nvGrpSpPr>
          <p:cNvPr id="78" name="组合 61"/>
          <p:cNvGrpSpPr/>
          <p:nvPr/>
        </p:nvGrpSpPr>
        <p:grpSpPr>
          <a:xfrm>
            <a:off x="4508840" y="1114105"/>
            <a:ext cx="221360" cy="5134295"/>
            <a:chOff x="3615799" y="1892300"/>
            <a:chExt cx="221360" cy="5134295"/>
          </a:xfrm>
          <a:solidFill>
            <a:srgbClr val="FFFFFF"/>
          </a:solidFill>
        </p:grpSpPr>
        <p:cxnSp>
          <p:nvCxnSpPr>
            <p:cNvPr id="79" name="直接连接符 41"/>
            <p:cNvCxnSpPr/>
            <p:nvPr/>
          </p:nvCxnSpPr>
          <p:spPr>
            <a:xfrm>
              <a:off x="3726479" y="1892300"/>
              <a:ext cx="0" cy="5134295"/>
            </a:xfrm>
            <a:prstGeom prst="line">
              <a:avLst/>
            </a:prstGeom>
            <a:grpFill/>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3615799" y="4649591"/>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anose="020B0503020204020204" pitchFamily="34" charset="-122"/>
                <a:ea typeface="微软雅黑" panose="020B0503020204020204" pitchFamily="34" charset="-122"/>
              </a:endParaRPr>
            </a:p>
          </p:txBody>
        </p:sp>
        <p:sp>
          <p:nvSpPr>
            <p:cNvPr id="81" name="椭圆 80"/>
            <p:cNvSpPr/>
            <p:nvPr/>
          </p:nvSpPr>
          <p:spPr>
            <a:xfrm>
              <a:off x="3615799" y="2622105"/>
              <a:ext cx="221360" cy="22136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latin typeface="微软雅黑" panose="020B0503020204020204" pitchFamily="34" charset="-122"/>
                <a:ea typeface="微软雅黑" panose="020B0503020204020204" pitchFamily="34" charset="-122"/>
              </a:endParaRPr>
            </a:p>
          </p:txBody>
        </p:sp>
      </p:grpSp>
      <p:sp>
        <p:nvSpPr>
          <p:cNvPr id="82" name="文本框 81"/>
          <p:cNvSpPr txBox="1"/>
          <p:nvPr/>
        </p:nvSpPr>
        <p:spPr>
          <a:xfrm>
            <a:off x="5097752" y="1075571"/>
            <a:ext cx="3005902" cy="461665"/>
          </a:xfrm>
          <a:prstGeom prst="rect">
            <a:avLst/>
          </a:prstGeom>
          <a:noFill/>
        </p:spPr>
        <p:txBody>
          <a:bodyPr wrap="square" lIns="91436" tIns="45719" rIns="91436" bIns="45719" rtlCol="0">
            <a:spAutoFit/>
          </a:bodyPr>
          <a:lstStyle/>
          <a:p>
            <a:r>
              <a:rPr lang="zh-CN" altLang="en-US" b="1" dirty="0">
                <a:solidFill>
                  <a:schemeClr val="bg1"/>
                </a:solidFill>
                <a:latin typeface="华文行楷" panose="02010800040101010101" pitchFamily="2" charset="-122"/>
                <a:ea typeface="华文行楷" panose="02010800040101010101" pitchFamily="2" charset="-122"/>
              </a:rPr>
              <a:t>模块简介</a:t>
            </a:r>
            <a:endParaRPr lang="zh-HK" altLang="en-US" b="1" dirty="0">
              <a:solidFill>
                <a:schemeClr val="bg1"/>
              </a:solidFill>
              <a:latin typeface="华文行楷" panose="02010800040101010101" pitchFamily="2" charset="-122"/>
              <a:ea typeface="华文行楷" panose="02010800040101010101" pitchFamily="2" charset="-122"/>
            </a:endParaRPr>
          </a:p>
        </p:txBody>
      </p:sp>
      <p:sp>
        <p:nvSpPr>
          <p:cNvPr id="83" name="矩形 82"/>
          <p:cNvSpPr/>
          <p:nvPr/>
        </p:nvSpPr>
        <p:spPr>
          <a:xfrm>
            <a:off x="5161958" y="1537236"/>
            <a:ext cx="4301302" cy="2308322"/>
          </a:xfrm>
          <a:prstGeom prst="rect">
            <a:avLst/>
          </a:prstGeom>
        </p:spPr>
        <p:txBody>
          <a:bodyPr wrap="square" lIns="91436" tIns="45719" rIns="91436" bIns="45719">
            <a:spAutoFit/>
          </a:bodyPr>
          <a:lstStyle/>
          <a:p>
            <a:r>
              <a:rPr lang="zh-CN" altLang="zh-CN" sz="1600" b="1" dirty="0">
                <a:solidFill>
                  <a:schemeClr val="bg1"/>
                </a:solidFill>
                <a:latin typeface="华文楷体" panose="02010600040101010101" pitchFamily="2" charset="-122"/>
                <a:ea typeface="华文楷体" panose="02010600040101010101" pitchFamily="2" charset="-122"/>
              </a:rPr>
              <a:t>这个模块主要包括查看拍卖物品和添加拍卖物品两种功能。</a:t>
            </a:r>
            <a:endParaRPr lang="zh-CN" altLang="zh-CN" sz="1600" b="1" dirty="0">
              <a:solidFill>
                <a:schemeClr val="bg1"/>
              </a:solidFill>
              <a:latin typeface="华文楷体" panose="02010600040101010101" pitchFamily="2" charset="-122"/>
              <a:ea typeface="华文楷体" panose="02010600040101010101" pitchFamily="2" charset="-122"/>
            </a:endParaRPr>
          </a:p>
          <a:p>
            <a:r>
              <a:rPr lang="zh-CN" altLang="zh-CN" sz="1600" b="1" dirty="0">
                <a:solidFill>
                  <a:schemeClr val="bg1"/>
                </a:solidFill>
                <a:latin typeface="华文楷体" panose="02010600040101010101" pitchFamily="2" charset="-122"/>
                <a:ea typeface="华文楷体" panose="02010600040101010101" pitchFamily="2" charset="-122"/>
              </a:rPr>
              <a:t>查看拍卖物品：它的</a:t>
            </a:r>
            <a:r>
              <a:rPr lang="en-US" altLang="zh-CN" sz="1600" b="1" dirty="0">
                <a:solidFill>
                  <a:schemeClr val="bg1"/>
                </a:solidFill>
                <a:latin typeface="华文楷体" panose="02010600040101010101" pitchFamily="2" charset="-122"/>
                <a:ea typeface="华文楷体" panose="02010600040101010101" pitchFamily="2" charset="-122"/>
              </a:rPr>
              <a:t>Fragment</a:t>
            </a:r>
            <a:r>
              <a:rPr lang="zh-CN" altLang="zh-CN" sz="1600" b="1" dirty="0">
                <a:solidFill>
                  <a:schemeClr val="bg1"/>
                </a:solidFill>
                <a:latin typeface="华文楷体" panose="02010600040101010101" pitchFamily="2" charset="-122"/>
                <a:ea typeface="华文楷体" panose="02010600040101010101" pitchFamily="2" charset="-122"/>
              </a:rPr>
              <a:t>通过</a:t>
            </a:r>
            <a:r>
              <a:rPr lang="en-US" altLang="zh-CN" sz="1600" b="1" dirty="0" err="1">
                <a:solidFill>
                  <a:schemeClr val="bg1"/>
                </a:solidFill>
                <a:latin typeface="华文楷体" panose="02010600040101010101" pitchFamily="2" charset="-122"/>
                <a:ea typeface="华文楷体" panose="02010600040101010101" pitchFamily="2" charset="-122"/>
              </a:rPr>
              <a:t>HttpUtil</a:t>
            </a:r>
            <a:r>
              <a:rPr lang="zh-CN" altLang="zh-CN" sz="1600" b="1" dirty="0">
                <a:solidFill>
                  <a:schemeClr val="bg1"/>
                </a:solidFill>
                <a:latin typeface="华文楷体" panose="02010600040101010101" pitchFamily="2" charset="-122"/>
                <a:ea typeface="华文楷体" panose="02010600040101010101" pitchFamily="2" charset="-122"/>
              </a:rPr>
              <a:t>向服务器发送请求，并把其响应转为</a:t>
            </a:r>
            <a:r>
              <a:rPr lang="en-US" altLang="zh-CN" sz="1600" b="1" dirty="0" err="1">
                <a:solidFill>
                  <a:schemeClr val="bg1"/>
                </a:solidFill>
                <a:latin typeface="华文楷体" panose="02010600040101010101" pitchFamily="2" charset="-122"/>
                <a:ea typeface="华文楷体" panose="02010600040101010101" pitchFamily="2" charset="-122"/>
              </a:rPr>
              <a:t>JSONArray</a:t>
            </a:r>
            <a:r>
              <a:rPr lang="zh-CN" altLang="zh-CN" sz="1600" b="1" dirty="0">
                <a:solidFill>
                  <a:schemeClr val="bg1"/>
                </a:solidFill>
                <a:latin typeface="华文楷体" panose="02010600040101010101" pitchFamily="2" charset="-122"/>
                <a:ea typeface="华文楷体" panose="02010600040101010101" pitchFamily="2" charset="-122"/>
              </a:rPr>
              <a:t>对象，然后把</a:t>
            </a:r>
            <a:r>
              <a:rPr lang="en-US" altLang="zh-CN" sz="1600" b="1" dirty="0" err="1">
                <a:solidFill>
                  <a:schemeClr val="bg1"/>
                </a:solidFill>
                <a:latin typeface="华文楷体" panose="02010600040101010101" pitchFamily="2" charset="-122"/>
                <a:ea typeface="华文楷体" panose="02010600040101010101" pitchFamily="2" charset="-122"/>
              </a:rPr>
              <a:t>JSONArray</a:t>
            </a:r>
            <a:r>
              <a:rPr lang="zh-CN" altLang="zh-CN" sz="1600" b="1" dirty="0">
                <a:solidFill>
                  <a:schemeClr val="bg1"/>
                </a:solidFill>
                <a:latin typeface="华文楷体" panose="02010600040101010101" pitchFamily="2" charset="-122"/>
                <a:ea typeface="华文楷体" panose="02010600040101010101" pitchFamily="2" charset="-122"/>
              </a:rPr>
              <a:t>封装成</a:t>
            </a:r>
            <a:r>
              <a:rPr lang="en-US" altLang="zh-CN" sz="1600" b="1" dirty="0">
                <a:solidFill>
                  <a:schemeClr val="bg1"/>
                </a:solidFill>
                <a:latin typeface="华文楷体" panose="02010600040101010101" pitchFamily="2" charset="-122"/>
                <a:ea typeface="华文楷体" panose="02010600040101010101" pitchFamily="2" charset="-122"/>
              </a:rPr>
              <a:t>Adapter</a:t>
            </a:r>
            <a:r>
              <a:rPr lang="zh-CN" altLang="zh-CN" sz="1600" b="1" dirty="0">
                <a:solidFill>
                  <a:schemeClr val="bg1"/>
                </a:solidFill>
                <a:latin typeface="华文楷体" panose="02010600040101010101" pitchFamily="2" charset="-122"/>
                <a:ea typeface="华文楷体" panose="02010600040101010101" pitchFamily="2" charset="-122"/>
              </a:rPr>
              <a:t>，用</a:t>
            </a:r>
            <a:r>
              <a:rPr lang="en-US" altLang="zh-CN" sz="1600" b="1" dirty="0" err="1">
                <a:solidFill>
                  <a:schemeClr val="bg1"/>
                </a:solidFill>
                <a:latin typeface="华文楷体" panose="02010600040101010101" pitchFamily="2" charset="-122"/>
                <a:ea typeface="华文楷体" panose="02010600040101010101" pitchFamily="2" charset="-122"/>
              </a:rPr>
              <a:t>ListView</a:t>
            </a:r>
            <a:r>
              <a:rPr lang="zh-CN" altLang="zh-CN" sz="1600" b="1" dirty="0">
                <a:solidFill>
                  <a:schemeClr val="bg1"/>
                </a:solidFill>
                <a:latin typeface="华文楷体" panose="02010600040101010101" pitchFamily="2" charset="-122"/>
                <a:ea typeface="华文楷体" panose="02010600040101010101" pitchFamily="2" charset="-122"/>
              </a:rPr>
              <a:t>来进行显示。</a:t>
            </a:r>
            <a:endParaRPr lang="zh-CN" altLang="zh-CN" sz="1600" b="1" dirty="0">
              <a:solidFill>
                <a:schemeClr val="bg1"/>
              </a:solidFill>
              <a:latin typeface="华文楷体" panose="02010600040101010101" pitchFamily="2" charset="-122"/>
              <a:ea typeface="华文楷体" panose="02010600040101010101" pitchFamily="2" charset="-122"/>
            </a:endParaRPr>
          </a:p>
          <a:p>
            <a:r>
              <a:rPr lang="zh-CN" altLang="zh-CN" sz="1600" b="1" dirty="0">
                <a:solidFill>
                  <a:schemeClr val="bg1"/>
                </a:solidFill>
                <a:latin typeface="华文楷体" panose="02010600040101010101" pitchFamily="2" charset="-122"/>
                <a:ea typeface="华文楷体" panose="02010600040101010101" pitchFamily="2" charset="-122"/>
              </a:rPr>
              <a:t>添加拍卖物品：用户填完自己要添加的物品信息后，还不能直接的调用</a:t>
            </a:r>
            <a:r>
              <a:rPr lang="en-US" altLang="zh-CN" sz="1600" b="1" dirty="0" err="1">
                <a:solidFill>
                  <a:schemeClr val="bg1"/>
                </a:solidFill>
                <a:latin typeface="华文楷体" panose="02010600040101010101" pitchFamily="2" charset="-122"/>
                <a:ea typeface="华文楷体" panose="02010600040101010101" pitchFamily="2" charset="-122"/>
              </a:rPr>
              <a:t>addItem</a:t>
            </a:r>
            <a:r>
              <a:rPr lang="zh-CN" altLang="zh-CN" sz="1600" b="1" dirty="0">
                <a:solidFill>
                  <a:schemeClr val="bg1"/>
                </a:solidFill>
                <a:latin typeface="华文楷体" panose="02010600040101010101" pitchFamily="2" charset="-122"/>
                <a:ea typeface="华文楷体" panose="02010600040101010101" pitchFamily="2" charset="-122"/>
              </a:rPr>
              <a:t>（）方法添加，要先经过校验这一步骤才可以进行添加。</a:t>
            </a:r>
            <a:endParaRPr lang="zh-CN" altLang="zh-CN" sz="1600" b="1" dirty="0">
              <a:solidFill>
                <a:schemeClr val="bg1"/>
              </a:solidFill>
              <a:latin typeface="华文楷体" panose="02010600040101010101" pitchFamily="2" charset="-122"/>
              <a:ea typeface="华文楷体" panose="02010600040101010101" pitchFamily="2" charset="-122"/>
            </a:endParaRPr>
          </a:p>
        </p:txBody>
      </p:sp>
      <p:sp>
        <p:nvSpPr>
          <p:cNvPr id="3" name="TextBox 2"/>
          <p:cNvSpPr txBox="1"/>
          <p:nvPr/>
        </p:nvSpPr>
        <p:spPr>
          <a:xfrm>
            <a:off x="2438443" y="2497487"/>
            <a:ext cx="1485640" cy="830997"/>
          </a:xfrm>
          <a:prstGeom prst="rect">
            <a:avLst/>
          </a:prstGeom>
          <a:noFill/>
        </p:spPr>
        <p:txBody>
          <a:bodyPr wrap="square" rtlCol="0">
            <a:spAutoFit/>
          </a:bodyPr>
          <a:lstStyle/>
          <a:p>
            <a:r>
              <a:rPr lang="zh-CN" altLang="en-US" b="1" dirty="0" smtClean="0">
                <a:solidFill>
                  <a:schemeClr val="bg1"/>
                </a:solidFill>
                <a:latin typeface="华文行楷" panose="02010800040101010101" pitchFamily="2" charset="-122"/>
                <a:ea typeface="华文行楷" panose="02010800040101010101" pitchFamily="2" charset="-122"/>
              </a:rPr>
              <a:t>管理拍卖物品模块</a:t>
            </a:r>
            <a:endParaRPr lang="zh-CN" altLang="en-US" b="1" dirty="0">
              <a:solidFill>
                <a:schemeClr val="bg1"/>
              </a:solidFill>
              <a:latin typeface="华文行楷" panose="02010800040101010101" pitchFamily="2" charset="-122"/>
              <a:ea typeface="华文行楷" panose="02010800040101010101" pitchFamily="2" charset="-122"/>
            </a:endParaRPr>
          </a:p>
        </p:txBody>
      </p:sp>
      <p:sp>
        <p:nvSpPr>
          <p:cNvPr id="35" name="文本框 8">
            <a:hlinkClick r:id="rId1" action="ppaction://hlinksldjump"/>
          </p:cNvPr>
          <p:cNvSpPr txBox="1"/>
          <p:nvPr/>
        </p:nvSpPr>
        <p:spPr>
          <a:xfrm>
            <a:off x="1900871" y="63832"/>
            <a:ext cx="1280392" cy="281353"/>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6" name="文本框 8">
            <a:hlinkClick r:id="rId2" action="ppaction://hlinksldjump"/>
          </p:cNvPr>
          <p:cNvSpPr txBox="1"/>
          <p:nvPr/>
        </p:nvSpPr>
        <p:spPr>
          <a:xfrm>
            <a:off x="2937562" y="63832"/>
            <a:ext cx="1571278"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开发工具的选取</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7" name="文本框 9">
            <a:hlinkClick r:id="rId3" action="ppaction://hlinksldjump"/>
          </p:cNvPr>
          <p:cNvSpPr txBox="1"/>
          <p:nvPr/>
        </p:nvSpPr>
        <p:spPr>
          <a:xfrm>
            <a:off x="4447410" y="58426"/>
            <a:ext cx="1935823"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总体需求与系统设计</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38" name="文本框 18">
            <a:hlinkClick r:id="rId4" action="ppaction://hlinksldjump"/>
          </p:cNvPr>
          <p:cNvSpPr txBox="1"/>
          <p:nvPr/>
        </p:nvSpPr>
        <p:spPr>
          <a:xfrm>
            <a:off x="6302711" y="78817"/>
            <a:ext cx="1901320" cy="277922"/>
          </a:xfrm>
          <a:prstGeom prst="rect">
            <a:avLst/>
          </a:prstGeom>
          <a:solidFill>
            <a:srgbClr val="FFFFFF"/>
          </a:solidFill>
        </p:spPr>
        <p:txBody>
          <a:bodyPr wrap="square" lIns="91436" tIns="45719" rIns="91436" bIns="45719" rtlCol="0">
            <a:spAutoFit/>
          </a:bodyPr>
          <a:lstStyle/>
          <a:p>
            <a:pPr algn="ctr"/>
            <a:r>
              <a:rPr lang="zh-CN" altLang="en-US" sz="1200" spc="300" dirty="0" smtClean="0">
                <a:solidFill>
                  <a:schemeClr val="tx2"/>
                </a:solidFill>
                <a:latin typeface="微软雅黑" panose="020B0503020204020204" pitchFamily="34" charset="-122"/>
                <a:ea typeface="微软雅黑" panose="020B0503020204020204" pitchFamily="34" charset="-122"/>
              </a:rPr>
              <a:t>系统详细设计与实现</a:t>
            </a:r>
            <a:endParaRPr lang="zh-HK" altLang="en-US" sz="1200" spc="300" dirty="0">
              <a:solidFill>
                <a:schemeClr val="tx2"/>
              </a:solidFill>
              <a:latin typeface="微软雅黑" panose="020B0503020204020204" pitchFamily="34" charset="-122"/>
              <a:ea typeface="微软雅黑" panose="020B0503020204020204" pitchFamily="34" charset="-122"/>
            </a:endParaRPr>
          </a:p>
        </p:txBody>
      </p:sp>
      <p:sp>
        <p:nvSpPr>
          <p:cNvPr id="39" name="文本框 11">
            <a:hlinkClick r:id="rId5" action="ppaction://hlinksldjump"/>
          </p:cNvPr>
          <p:cNvSpPr txBox="1"/>
          <p:nvPr/>
        </p:nvSpPr>
        <p:spPr>
          <a:xfrm>
            <a:off x="8277586" y="58425"/>
            <a:ext cx="1000729"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系统测试</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sp>
        <p:nvSpPr>
          <p:cNvPr id="40" name="文本框 12">
            <a:hlinkClick r:id="rId6" action="ppaction://hlinksldjump"/>
          </p:cNvPr>
          <p:cNvSpPr txBox="1"/>
          <p:nvPr/>
        </p:nvSpPr>
        <p:spPr>
          <a:xfrm>
            <a:off x="9184914" y="39270"/>
            <a:ext cx="1583386" cy="276997"/>
          </a:xfrm>
          <a:prstGeom prst="rect">
            <a:avLst/>
          </a:prstGeom>
          <a:noFill/>
        </p:spPr>
        <p:txBody>
          <a:bodyPr wrap="square" lIns="91436" tIns="45719" rIns="91436" bIns="45719" rtlCol="0">
            <a:spAutoFit/>
          </a:bodyPr>
          <a:lstStyle/>
          <a:p>
            <a:pPr algn="ctr"/>
            <a:r>
              <a:rPr lang="zh-CN" altLang="en-US" sz="1200" spc="300" dirty="0" smtClean="0">
                <a:solidFill>
                  <a:schemeClr val="bg1"/>
                </a:solidFill>
                <a:latin typeface="微软雅黑" panose="020B0503020204020204" pitchFamily="34" charset="-122"/>
                <a:ea typeface="微软雅黑" panose="020B0503020204020204" pitchFamily="34" charset="-122"/>
              </a:rPr>
              <a:t>论文总结及致谢</a:t>
            </a:r>
            <a:endParaRPr lang="zh-HK" altLang="en-US" sz="1200" spc="300" dirty="0">
              <a:solidFill>
                <a:schemeClr val="bg1"/>
              </a:solidFill>
              <a:latin typeface="微软雅黑" panose="020B0503020204020204" pitchFamily="34" charset="-122"/>
              <a:ea typeface="微软雅黑" panose="020B0503020204020204" pitchFamily="34" charset="-122"/>
            </a:endParaRPr>
          </a:p>
        </p:txBody>
      </p:sp>
      <p:pic>
        <p:nvPicPr>
          <p:cNvPr id="23" name="图片 22"/>
          <p:cNvPicPr/>
          <p:nvPr/>
        </p:nvPicPr>
        <p:blipFill>
          <a:blip r:embed="rId7" cstate="print">
            <a:extLst>
              <a:ext uri="{28A0092B-C50C-407E-A947-70E740481C1C}">
                <a14:useLocalDpi xmlns:a14="http://schemas.microsoft.com/office/drawing/2010/main" val="0"/>
              </a:ext>
            </a:extLst>
          </a:blip>
          <a:stretch>
            <a:fillRect/>
          </a:stretch>
        </p:blipFill>
        <p:spPr>
          <a:xfrm>
            <a:off x="5306644" y="4419156"/>
            <a:ext cx="1447165" cy="2166620"/>
          </a:xfrm>
          <a:prstGeom prst="rect">
            <a:avLst/>
          </a:prstGeom>
        </p:spPr>
      </p:pic>
      <p:pic>
        <p:nvPicPr>
          <p:cNvPr id="24" name="图片 23"/>
          <p:cNvPicPr/>
          <p:nvPr/>
        </p:nvPicPr>
        <p:blipFill>
          <a:blip r:embed="rId8" cstate="print">
            <a:extLst>
              <a:ext uri="{28A0092B-C50C-407E-A947-70E740481C1C}">
                <a14:useLocalDpi xmlns:a14="http://schemas.microsoft.com/office/drawing/2010/main" val="0"/>
              </a:ext>
            </a:extLst>
          </a:blip>
          <a:stretch>
            <a:fillRect/>
          </a:stretch>
        </p:blipFill>
        <p:spPr>
          <a:xfrm>
            <a:off x="7820210" y="4459383"/>
            <a:ext cx="1447165" cy="21666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第一PPT模板网-WWW.1PPT.COM">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奥斯汀">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2337</Words>
  <Application>WPS 演示</Application>
  <PresentationFormat>自定义</PresentationFormat>
  <Paragraphs>269</Paragraphs>
  <Slides>13</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13</vt:i4>
      </vt:variant>
    </vt:vector>
  </HeadingPairs>
  <TitlesOfParts>
    <vt:vector size="26" baseType="lpstr">
      <vt:lpstr>Arial</vt:lpstr>
      <vt:lpstr>宋体</vt:lpstr>
      <vt:lpstr>Wingdings</vt:lpstr>
      <vt:lpstr>Arial</vt:lpstr>
      <vt:lpstr>华文彩云</vt:lpstr>
      <vt:lpstr>微软雅黑</vt:lpstr>
      <vt:lpstr>楷体</vt:lpstr>
      <vt:lpstr>Century Gothic</vt:lpstr>
      <vt:lpstr>华文行楷</vt:lpstr>
      <vt:lpstr>华文楷体</vt:lpstr>
      <vt:lpstr>Arial Unicode MS</vt:lpstr>
      <vt:lpstr>Calibri</vt:lpstr>
      <vt:lpstr>第一PPT模板网-WWW.1PPT.COM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第一PPT模板网-WWW.1PPT.COM</dc:creator>
  <dc:description>第一PPT模板网-WWW.1PPT.COM</dc:description>
  <cp:category>第一PPT模板网-WWW.1PPT.COM</cp:category>
  <cp:lastModifiedBy>baby天堂</cp:lastModifiedBy>
  <cp:revision>97</cp:revision>
  <dcterms:created xsi:type="dcterms:W3CDTF">2015-07-02T02:13:00Z</dcterms:created>
  <dcterms:modified xsi:type="dcterms:W3CDTF">2018-08-05T02:46:03Z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8</vt:lpwstr>
  </property>
  <property fmtid="{D5CDD505-2E9C-101B-9397-08002B2CF9AE}" pid="3" name="KSOProductBuildVer">
    <vt:lpwstr>2052-10.1.0.7469</vt:lpwstr>
  </property>
</Properties>
</file>

<file path=docProps/thumbnail.jpeg>
</file>